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65"/>
  </p:notesMasterIdLst>
  <p:handoutMasterIdLst>
    <p:handoutMasterId r:id="rId66"/>
  </p:handoutMasterIdLst>
  <p:sldIdLst>
    <p:sldId id="471" r:id="rId2"/>
    <p:sldId id="593" r:id="rId3"/>
    <p:sldId id="525" r:id="rId4"/>
    <p:sldId id="531" r:id="rId5"/>
    <p:sldId id="617" r:id="rId6"/>
    <p:sldId id="530" r:id="rId7"/>
    <p:sldId id="615" r:id="rId8"/>
    <p:sldId id="539" r:id="rId9"/>
    <p:sldId id="540" r:id="rId10"/>
    <p:sldId id="541" r:id="rId11"/>
    <p:sldId id="542" r:id="rId12"/>
    <p:sldId id="543" r:id="rId13"/>
    <p:sldId id="544" r:id="rId14"/>
    <p:sldId id="590" r:id="rId15"/>
    <p:sldId id="545" r:id="rId16"/>
    <p:sldId id="623" r:id="rId17"/>
    <p:sldId id="546" r:id="rId18"/>
    <p:sldId id="548" r:id="rId19"/>
    <p:sldId id="549" r:id="rId20"/>
    <p:sldId id="589" r:id="rId21"/>
    <p:sldId id="550" r:id="rId22"/>
    <p:sldId id="598" r:id="rId23"/>
    <p:sldId id="551" r:id="rId24"/>
    <p:sldId id="552" r:id="rId25"/>
    <p:sldId id="553" r:id="rId26"/>
    <p:sldId id="554" r:id="rId27"/>
    <p:sldId id="556" r:id="rId28"/>
    <p:sldId id="616" r:id="rId29"/>
    <p:sldId id="618" r:id="rId30"/>
    <p:sldId id="557" r:id="rId31"/>
    <p:sldId id="560" r:id="rId32"/>
    <p:sldId id="596" r:id="rId33"/>
    <p:sldId id="561" r:id="rId34"/>
    <p:sldId id="597" r:id="rId35"/>
    <p:sldId id="619" r:id="rId36"/>
    <p:sldId id="563" r:id="rId37"/>
    <p:sldId id="565" r:id="rId38"/>
    <p:sldId id="600" r:id="rId39"/>
    <p:sldId id="599" r:id="rId40"/>
    <p:sldId id="567" r:id="rId41"/>
    <p:sldId id="606" r:id="rId42"/>
    <p:sldId id="601" r:id="rId43"/>
    <p:sldId id="604" r:id="rId44"/>
    <p:sldId id="568" r:id="rId45"/>
    <p:sldId id="605" r:id="rId46"/>
    <p:sldId id="574" r:id="rId47"/>
    <p:sldId id="620" r:id="rId48"/>
    <p:sldId id="577" r:id="rId49"/>
    <p:sldId id="578" r:id="rId50"/>
    <p:sldId id="621" r:id="rId51"/>
    <p:sldId id="581" r:id="rId52"/>
    <p:sldId id="584" r:id="rId53"/>
    <p:sldId id="585" r:id="rId54"/>
    <p:sldId id="622" r:id="rId55"/>
    <p:sldId id="528" r:id="rId56"/>
    <p:sldId id="588" r:id="rId57"/>
    <p:sldId id="587" r:id="rId58"/>
    <p:sldId id="610" r:id="rId59"/>
    <p:sldId id="614" r:id="rId60"/>
    <p:sldId id="611" r:id="rId61"/>
    <p:sldId id="612" r:id="rId62"/>
    <p:sldId id="518" r:id="rId63"/>
    <p:sldId id="47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9"/>
    <p:restoredTop sz="68750"/>
  </p:normalViewPr>
  <p:slideViewPr>
    <p:cSldViewPr snapToGrid="0" snapToObjects="1">
      <p:cViewPr varScale="1">
        <p:scale>
          <a:sx n="74" d="100"/>
          <a:sy n="74" d="100"/>
        </p:scale>
        <p:origin x="1776" y="168"/>
      </p:cViewPr>
      <p:guideLst>
        <p:guide orient="horz" pos="3840"/>
        <p:guide pos="3864"/>
        <p:guide pos="7224"/>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06" d="100"/>
          <a:sy n="106" d="100"/>
        </p:scale>
        <p:origin x="208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3/20/20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107887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cDNA insert from reverse transcribing RNA of interest is short, the sequencing of reads can include reading the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293690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all the oligos in a cluster are identical, they give a strong signal with the same color, which can be read by optical devices as a nucleotide.</a:t>
            </a:r>
          </a:p>
        </p:txBody>
      </p:sp>
      <p:sp>
        <p:nvSpPr>
          <p:cNvPr id="4" name="Slide Number Placeholder 3"/>
          <p:cNvSpPr>
            <a:spLocks noGrp="1"/>
          </p:cNvSpPr>
          <p:nvPr>
            <p:ph type="sldNum" sz="quarter" idx="5"/>
          </p:nvPr>
        </p:nvSpPr>
        <p:spPr/>
        <p:txBody>
          <a:bodyPr/>
          <a:lstStyle/>
          <a:p>
            <a:fld id="{39297335-E23B-0545-8DFE-98A3B1147F8C}" type="slidenum">
              <a:rPr lang="en-US" smtClean="0"/>
              <a:pPr/>
              <a:t>13</a:t>
            </a:fld>
            <a:endParaRPr lang="en-US" dirty="0"/>
          </a:p>
        </p:txBody>
      </p:sp>
    </p:spTree>
    <p:extLst>
      <p:ext uri="{BB962C8B-B14F-4D97-AF65-F5344CB8AC3E}">
        <p14:creationId xmlns:p14="http://schemas.microsoft.com/office/powerpoint/2010/main" val="2267514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15</a:t>
            </a:fld>
            <a:endParaRPr lang="en-US" dirty="0"/>
          </a:p>
        </p:txBody>
      </p:sp>
    </p:spTree>
    <p:extLst>
      <p:ext uri="{BB962C8B-B14F-4D97-AF65-F5344CB8AC3E}">
        <p14:creationId xmlns:p14="http://schemas.microsoft.com/office/powerpoint/2010/main" val="2659417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1171878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17</a:t>
            </a:fld>
            <a:endParaRPr lang="en-US" dirty="0"/>
          </a:p>
        </p:txBody>
      </p:sp>
    </p:spTree>
    <p:extLst>
      <p:ext uri="{BB962C8B-B14F-4D97-AF65-F5344CB8AC3E}">
        <p14:creationId xmlns:p14="http://schemas.microsoft.com/office/powerpoint/2010/main" val="2818462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is available alongside this slide deck.</a:t>
            </a:r>
          </a:p>
        </p:txBody>
      </p:sp>
      <p:sp>
        <p:nvSpPr>
          <p:cNvPr id="4" name="Slide Number Placeholder 3"/>
          <p:cNvSpPr>
            <a:spLocks noGrp="1"/>
          </p:cNvSpPr>
          <p:nvPr>
            <p:ph type="sldNum" sz="quarter" idx="5"/>
          </p:nvPr>
        </p:nvSpPr>
        <p:spPr/>
        <p:txBody>
          <a:bodyPr/>
          <a:lstStyle/>
          <a:p>
            <a:fld id="{39297335-E23B-0545-8DFE-98A3B1147F8C}" type="slidenum">
              <a:rPr lang="en-US" smtClean="0"/>
              <a:pPr/>
              <a:t>18</a:t>
            </a:fld>
            <a:endParaRPr lang="en-US" dirty="0"/>
          </a:p>
        </p:txBody>
      </p:sp>
    </p:spTree>
    <p:extLst>
      <p:ext uri="{BB962C8B-B14F-4D97-AF65-F5344CB8AC3E}">
        <p14:creationId xmlns:p14="http://schemas.microsoft.com/office/powerpoint/2010/main" val="537404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kscbioinformatics.wordpress.com</a:t>
            </a:r>
            <a:r>
              <a:rPr lang="en-US" dirty="0"/>
              <a:t>/2017/02/13/</a:t>
            </a:r>
            <a:r>
              <a:rPr lang="en-US" dirty="0" err="1"/>
              <a:t>illumina</a:t>
            </a:r>
            <a:r>
              <a:rPr lang="en-US" dirty="0"/>
              <a:t>-sequencing-for-dummies-samples-are-sequenced/</a:t>
            </a:r>
          </a:p>
          <a:p>
            <a:r>
              <a:rPr lang="en-US" dirty="0"/>
              <a:t>https://</a:t>
            </a:r>
            <a:r>
              <a:rPr lang="en-US" dirty="0" err="1"/>
              <a:t>help.basespace.illumina.com</a:t>
            </a:r>
            <a:r>
              <a:rPr lang="en-US" dirty="0"/>
              <a:t>/articles/descriptive/</a:t>
            </a:r>
            <a:r>
              <a:rPr lang="en-US" dirty="0" err="1"/>
              <a:t>fastq</a:t>
            </a:r>
            <a:r>
              <a:rPr lang="en-US" dirty="0"/>
              <a:t>-files/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425777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www.broadinstitute.org</a:t>
            </a:r>
            <a:r>
              <a:rPr lang="en-US" dirty="0"/>
              <a:t>/files/shared/mpg/nextgen2010/</a:t>
            </a:r>
            <a:r>
              <a:rPr lang="en-US" dirty="0" err="1"/>
              <a:t>nextgen_poplin.pdf</a:t>
            </a:r>
            <a:endParaRPr lang="en-US" dirty="0"/>
          </a:p>
          <a:p>
            <a:r>
              <a:rPr lang="en-US" dirty="0"/>
              <a:t>https://</a:t>
            </a:r>
            <a:r>
              <a:rPr lang="en-US" dirty="0" err="1"/>
              <a:t>support.illumina.com</a:t>
            </a:r>
            <a:r>
              <a:rPr lang="en-US" dirty="0"/>
              <a:t>/help/BaseSpace_OLH_009008/Content/Source/Informatics/BS/</a:t>
            </a:r>
            <a:r>
              <a:rPr lang="en-US" dirty="0" err="1"/>
              <a:t>QualityScoreEncoding_swBS.htm</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743388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is available alongside this slide deck.</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1633559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ordering sequencing of a cDNA library, we specify how many nucleotides of each cDNA fragment must be read. If the length of insert from RNA sample is short, the sequenced reads will include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34640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deck gives an overview of the tools and tech underlying RNA-seq. </a:t>
            </a:r>
            <a:r>
              <a:rPr lang="en-US" b="1" dirty="0"/>
              <a:t>Galaxy</a:t>
            </a:r>
            <a:r>
              <a:rPr lang="en-US" dirty="0"/>
              <a:t> is an open source, web-based platform for data intensive biomedical research. There are helpful tutorials to get started with Galaxy on https://</a:t>
            </a:r>
            <a:r>
              <a:rPr lang="en-US" dirty="0" err="1"/>
              <a:t>usegalaxy.org</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2734576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a:t>
            </a:r>
            <a:r>
              <a:rPr lang="en-US" dirty="0" err="1"/>
              <a:t>support.illumina.com</a:t>
            </a:r>
            <a:r>
              <a:rPr lang="en-US" dirty="0"/>
              <a:t>/content/dam/</a:t>
            </a:r>
            <a:r>
              <a:rPr lang="en-US" dirty="0" err="1"/>
              <a:t>illumina</a:t>
            </a:r>
            <a:r>
              <a:rPr lang="en-US" dirty="0"/>
              <a:t>-support/documents/documentation/</a:t>
            </a:r>
            <a:r>
              <a:rPr lang="en-US" dirty="0" err="1"/>
              <a:t>software_documentation</a:t>
            </a:r>
            <a:r>
              <a:rPr lang="en-US" dirty="0"/>
              <a:t>/bcl2fastq/bcl2fastq_letterbooklet_15038058brpmi.pdf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1175084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rtsf.natsci.msu.edu</a:t>
            </a:r>
            <a:r>
              <a:rPr lang="en-US" dirty="0"/>
              <a:t>/genomics/tech-notes/</a:t>
            </a:r>
            <a:r>
              <a:rPr lang="en-US" dirty="0" err="1"/>
              <a:t>fastqc</a:t>
            </a:r>
            <a:r>
              <a:rPr lang="en-US" dirty="0"/>
              <a:t>-tutorial-and-</a:t>
            </a:r>
            <a:r>
              <a:rPr lang="en-US" dirty="0" err="1"/>
              <a:t>faq</a:t>
            </a:r>
            <a:r>
              <a:rPr lang="en-US" dirty="0"/>
              <a:t>/</a:t>
            </a:r>
          </a:p>
          <a:p>
            <a:r>
              <a:rPr lang="en-US" dirty="0"/>
              <a:t>https://</a:t>
            </a:r>
            <a:r>
              <a:rPr lang="en-US" dirty="0" err="1"/>
              <a:t>www.bioinformatics.babraham.ac.uk</a:t>
            </a:r>
            <a:r>
              <a:rPr lang="en-US" dirty="0"/>
              <a:t>/projects/</a:t>
            </a:r>
            <a:r>
              <a:rPr lang="en-US" dirty="0" err="1"/>
              <a:t>fastqc</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25</a:t>
            </a:fld>
            <a:endParaRPr lang="en-US" dirty="0"/>
          </a:p>
        </p:txBody>
      </p:sp>
    </p:spTree>
    <p:extLst>
      <p:ext uri="{BB962C8B-B14F-4D97-AF65-F5344CB8AC3E}">
        <p14:creationId xmlns:p14="http://schemas.microsoft.com/office/powerpoint/2010/main" val="3719336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Go to https://</a:t>
            </a:r>
            <a:r>
              <a:rPr lang="en-US" dirty="0" err="1"/>
              <a:t>usegalaxy.org</a:t>
            </a:r>
            <a:r>
              <a:rPr lang="en-US" dirty="0"/>
              <a:t>/</a:t>
            </a:r>
          </a:p>
          <a:p>
            <a:r>
              <a:rPr lang="en-US" dirty="0"/>
              <a:t>2. Click on “load your own data” option in the History panel on the right. In the window that opens, click on “Choose local file” and upload Bacteria_GATTACA_L001_R1_001.fastq to Galaxy by selecting it from your computer and pressing “Start”.</a:t>
            </a:r>
          </a:p>
          <a:p>
            <a:r>
              <a:rPr lang="en-US" dirty="0"/>
              <a:t>3. Search for the FASTQC tool in Galaxy using the Tools panel on the left.</a:t>
            </a:r>
          </a:p>
          <a:p>
            <a:r>
              <a:rPr lang="en-US" dirty="0"/>
              <a:t>4. Select </a:t>
            </a:r>
            <a:r>
              <a:rPr lang="en-US" dirty="0" err="1"/>
              <a:t>FastQC</a:t>
            </a:r>
            <a:r>
              <a:rPr lang="en-US" dirty="0"/>
              <a:t> from the options.</a:t>
            </a:r>
          </a:p>
          <a:p>
            <a:r>
              <a:rPr lang="en-US" dirty="0"/>
              <a:t>5. Under the “</a:t>
            </a:r>
            <a:r>
              <a:rPr lang="en-US" dirty="0">
                <a:effectLst/>
              </a:rPr>
              <a:t>Short read data from your current history”, our uploaded data should be selected automatically.</a:t>
            </a:r>
          </a:p>
          <a:p>
            <a:r>
              <a:rPr lang="en-US" dirty="0">
                <a:effectLst/>
              </a:rPr>
              <a:t>6. Click on ”Execute”.</a:t>
            </a:r>
          </a:p>
          <a:p>
            <a:r>
              <a:rPr lang="en-US" dirty="0">
                <a:effectLst/>
              </a:rPr>
              <a:t>7. Since Galaxy is a freely available tool, it is used by many researchers around the world. It may take some time for the results to be available. </a:t>
            </a:r>
          </a:p>
          <a:p>
            <a:r>
              <a:rPr lang="en-US" dirty="0">
                <a:effectLst/>
              </a:rPr>
              <a:t>8. When the execution is finished, results will be visible in the History panel. You can view them by clicking on the eye icon next to each resulting file name.</a:t>
            </a:r>
          </a:p>
          <a:p>
            <a:endParaRPr lang="en-US" dirty="0">
              <a:effectLst/>
            </a:endParaRPr>
          </a:p>
          <a:p>
            <a:r>
              <a:rPr lang="en-US" dirty="0">
                <a:effectLst/>
              </a:rPr>
              <a:t>Similar steps of searching for tools in the left panel, viewing the intermediate results by clicking on the eye icon in the right-side History panel, and selecting data files as input in the central panel can be used for subsequent steps.</a:t>
            </a:r>
            <a:endParaRPr lang="en-US" dirty="0"/>
          </a:p>
          <a:p>
            <a:endParaRPr lang="en-US" dirty="0"/>
          </a:p>
          <a:p>
            <a:r>
              <a:rPr lang="en-US" dirty="0"/>
              <a:t>Suggested reading:</a:t>
            </a:r>
          </a:p>
          <a:p>
            <a:endParaRPr lang="en-US" dirty="0"/>
          </a:p>
          <a:p>
            <a:r>
              <a:rPr lang="en-US" dirty="0"/>
              <a:t>https://</a:t>
            </a:r>
            <a:r>
              <a:rPr lang="en-US" dirty="0" err="1"/>
              <a:t>galaxyproject.github.io</a:t>
            </a:r>
            <a:r>
              <a:rPr lang="en-US" dirty="0"/>
              <a:t>/training-material/topics/introduction/slides/introduction.html#1</a:t>
            </a:r>
          </a:p>
          <a:p>
            <a:r>
              <a:rPr lang="en-US" dirty="0"/>
              <a:t>https://</a:t>
            </a:r>
            <a:r>
              <a:rPr lang="en-US" dirty="0" err="1"/>
              <a:t>galaxyproject.github.io</a:t>
            </a:r>
            <a:r>
              <a:rPr lang="en-US" dirty="0"/>
              <a:t>/training-material/topics/introduction/</a:t>
            </a:r>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4153510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QC goal: Getting a feel of the data. What am I dealing with?</a:t>
            </a:r>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356043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Search for </a:t>
            </a:r>
            <a:r>
              <a:rPr lang="en-US" dirty="0" err="1"/>
              <a:t>cutadapt</a:t>
            </a:r>
            <a:r>
              <a:rPr lang="en-US" dirty="0"/>
              <a:t> in the Tools panel on the left.</a:t>
            </a:r>
          </a:p>
          <a:p>
            <a:r>
              <a:rPr lang="en-US" dirty="0"/>
              <a:t>2. 3’ prime adapter sequences are available in </a:t>
            </a:r>
            <a:r>
              <a:rPr lang="en-US" dirty="0" err="1"/>
              <a:t>Adapter_Sequence.fasta</a:t>
            </a:r>
            <a:r>
              <a:rPr lang="en-US" dirty="0"/>
              <a:t>. Upload it to Galaxy using the load data icon, which should be visible in the Tools panel at the top. Use this file along with the raw sequence file Bacteria_GATTACA_L001_R1_001.fastq as input to </a:t>
            </a:r>
            <a:r>
              <a:rPr lang="en-US" dirty="0" err="1"/>
              <a:t>cutadapt</a:t>
            </a:r>
            <a:r>
              <a:rPr lang="en-US" dirty="0"/>
              <a:t> on Galaxy.</a:t>
            </a:r>
          </a:p>
          <a:p>
            <a:endParaRPr lang="en-US" dirty="0"/>
          </a:p>
          <a:p>
            <a:r>
              <a:rPr lang="en-US" dirty="0"/>
              <a:t>Suggested reading:</a:t>
            </a:r>
          </a:p>
          <a:p>
            <a:endParaRPr lang="en-US" dirty="0"/>
          </a:p>
          <a:p>
            <a:r>
              <a:rPr lang="en-US" dirty="0" err="1"/>
              <a:t>Cutadapt</a:t>
            </a:r>
            <a:r>
              <a:rPr lang="en-US" dirty="0"/>
              <a:t>: http://</a:t>
            </a:r>
            <a:r>
              <a:rPr lang="en-US" dirty="0" err="1"/>
              <a:t>journal.embnet.org</a:t>
            </a:r>
            <a:r>
              <a:rPr lang="en-US" dirty="0"/>
              <a:t>/</a:t>
            </a:r>
            <a:r>
              <a:rPr lang="en-US" dirty="0" err="1"/>
              <a:t>index.php</a:t>
            </a:r>
            <a:r>
              <a:rPr lang="en-US" dirty="0"/>
              <a:t>/</a:t>
            </a:r>
            <a:r>
              <a:rPr lang="en-US" dirty="0" err="1"/>
              <a:t>embnetjournal</a:t>
            </a:r>
            <a:r>
              <a:rPr lang="en-US" dirty="0"/>
              <a:t>/article/view/200</a:t>
            </a:r>
          </a:p>
          <a:p>
            <a:r>
              <a:rPr lang="en-US" dirty="0" err="1"/>
              <a:t>Trimmomatic</a:t>
            </a:r>
            <a:r>
              <a:rPr lang="en-US" dirty="0"/>
              <a:t>: https://</a:t>
            </a:r>
            <a:r>
              <a:rPr lang="en-US" dirty="0" err="1"/>
              <a:t>academic.oup.com</a:t>
            </a:r>
            <a:r>
              <a:rPr lang="en-US" dirty="0"/>
              <a:t>/bioinformatics/article/30/15/2114/2390096</a:t>
            </a:r>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110546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Trimmomatic</a:t>
            </a:r>
            <a:r>
              <a:rPr lang="en-US" dirty="0"/>
              <a:t>: https://</a:t>
            </a:r>
            <a:r>
              <a:rPr lang="en-US" dirty="0" err="1"/>
              <a:t>academic.oup.com</a:t>
            </a:r>
            <a:r>
              <a:rPr lang="en-US" dirty="0"/>
              <a:t>/bioinformatics/article/30/15/2114/2390096</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597601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FASTQC on the </a:t>
            </a:r>
            <a:r>
              <a:rPr lang="en-US" dirty="0" err="1"/>
              <a:t>fastq</a:t>
            </a:r>
            <a:r>
              <a:rPr lang="en-US" dirty="0"/>
              <a:t> file output by </a:t>
            </a:r>
            <a:r>
              <a:rPr lang="en-US" dirty="0" err="1"/>
              <a:t>cutadapt</a:t>
            </a:r>
            <a:r>
              <a:rPr lang="en-US" dirty="0"/>
              <a:t> as described previously.</a:t>
            </a:r>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4281952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Search for bowtie2 in Tools panel on the left.</a:t>
            </a:r>
          </a:p>
          <a:p>
            <a:pPr marL="228600" indent="-228600">
              <a:buAutoNum type="arabicPeriod"/>
            </a:pPr>
            <a:endParaRPr lang="en-US" dirty="0"/>
          </a:p>
          <a:p>
            <a:pPr marL="228600" indent="-228600">
              <a:buAutoNum type="arabicPeriod"/>
            </a:pPr>
            <a:r>
              <a:rPr lang="en-US" dirty="0"/>
              <a:t>Upload </a:t>
            </a:r>
            <a:r>
              <a:rPr lang="en-US" dirty="0" err="1"/>
              <a:t>rDNA_sequence.fasta</a:t>
            </a:r>
            <a:r>
              <a:rPr lang="en-US" dirty="0"/>
              <a:t> to Galaxy using the load data icon, which should be visible in the Tools panel at the top.</a:t>
            </a:r>
          </a:p>
          <a:p>
            <a:pPr marL="228600" indent="-228600">
              <a:buAutoNum type="arabicPeriod"/>
            </a:pPr>
            <a:endParaRPr lang="en-US" dirty="0"/>
          </a:p>
          <a:p>
            <a:pPr marL="228600" indent="-228600">
              <a:buAutoNum type="arabicPeriod"/>
            </a:pPr>
            <a:r>
              <a:rPr lang="en-US" dirty="0"/>
              <a:t>Use the output from </a:t>
            </a:r>
            <a:r>
              <a:rPr lang="en-US" dirty="0" err="1"/>
              <a:t>cutadapt</a:t>
            </a:r>
            <a:r>
              <a:rPr lang="en-US" dirty="0"/>
              <a:t> as input under the field “FATA/Q file” in the central panel.</a:t>
            </a:r>
          </a:p>
          <a:p>
            <a:pPr marL="228600" indent="-228600">
              <a:buAutoNum type="arabicPeriod"/>
            </a:pPr>
            <a:endParaRPr lang="en-US" dirty="0"/>
          </a:p>
          <a:p>
            <a:pPr marL="228600" indent="-228600">
              <a:buAutoNum type="arabicPeriod"/>
            </a:pPr>
            <a:r>
              <a:rPr lang="en-US" dirty="0"/>
              <a:t>Under “</a:t>
            </a:r>
            <a:r>
              <a:rPr lang="en-US" dirty="0">
                <a:effectLst/>
              </a:rPr>
              <a:t>Will you select a reference genome from your history or use a built-in index?</a:t>
            </a:r>
            <a:r>
              <a:rPr lang="en-US" dirty="0"/>
              <a:t>” select “Use a genome from history and build index”. Then, select </a:t>
            </a:r>
            <a:r>
              <a:rPr lang="en-US" dirty="0" err="1"/>
              <a:t>rDNA_sequence.fasta</a:t>
            </a:r>
            <a:r>
              <a:rPr lang="en-US" dirty="0"/>
              <a:t> as “the reference genome” in the next field.</a:t>
            </a:r>
          </a:p>
          <a:p>
            <a:pPr marL="228600" indent="-228600">
              <a:buAutoNum type="arabicPeriod"/>
            </a:pPr>
            <a:endParaRPr lang="en-US" dirty="0"/>
          </a:p>
          <a:p>
            <a:pPr marL="228600" indent="-228600">
              <a:buAutoNum type="arabicPeriod"/>
            </a:pPr>
            <a:r>
              <a:rPr lang="en-US" dirty="0"/>
              <a:t> Press Execute. </a:t>
            </a:r>
          </a:p>
          <a:p>
            <a:pPr marL="228600" indent="-228600">
              <a:buAutoNum type="arabicPeriod"/>
            </a:pPr>
            <a:endParaRPr lang="en-US" dirty="0"/>
          </a:p>
          <a:p>
            <a:pPr marL="228600" indent="-228600">
              <a:buAutoNum type="arabicPeriod"/>
            </a:pPr>
            <a:r>
              <a:rPr lang="en-US" dirty="0"/>
              <a:t>The output should be available as a SAM or BAM file.</a:t>
            </a:r>
          </a:p>
        </p:txBody>
      </p:sp>
      <p:sp>
        <p:nvSpPr>
          <p:cNvPr id="4" name="Slide Number Placeholder 3"/>
          <p:cNvSpPr>
            <a:spLocks noGrp="1"/>
          </p:cNvSpPr>
          <p:nvPr>
            <p:ph type="sldNum" sz="quarter" idx="5"/>
          </p:nvPr>
        </p:nvSpPr>
        <p:spPr/>
        <p:txBody>
          <a:bodyPr/>
          <a:lstStyle/>
          <a:p>
            <a:fld id="{39297335-E23B-0545-8DFE-98A3B1147F8C}" type="slidenum">
              <a:rPr lang="en-US" smtClean="0"/>
              <a:pPr/>
              <a:t>38</a:t>
            </a:fld>
            <a:endParaRPr lang="en-US" dirty="0"/>
          </a:p>
        </p:txBody>
      </p:sp>
    </p:spTree>
    <p:extLst>
      <p:ext uri="{BB962C8B-B14F-4D97-AF65-F5344CB8AC3E}">
        <p14:creationId xmlns:p14="http://schemas.microsoft.com/office/powerpoint/2010/main" val="1659097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39</a:t>
            </a:fld>
            <a:endParaRPr lang="en-US" dirty="0"/>
          </a:p>
        </p:txBody>
      </p:sp>
    </p:spTree>
    <p:extLst>
      <p:ext uri="{BB962C8B-B14F-4D97-AF65-F5344CB8AC3E}">
        <p14:creationId xmlns:p14="http://schemas.microsoft.com/office/powerpoint/2010/main" val="38944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samtools.github.io</a:t>
            </a:r>
            <a:r>
              <a:rPr lang="en-US" dirty="0"/>
              <a:t>/</a:t>
            </a:r>
            <a:r>
              <a:rPr lang="en-US" dirty="0" err="1"/>
              <a:t>hts</a:t>
            </a:r>
            <a:r>
              <a:rPr lang="en-US" dirty="0"/>
              <a:t>-specs/SAMv1.pdf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62665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RNA-</a:t>
            </a:r>
            <a:r>
              <a:rPr lang="en-US" dirty="0" err="1"/>
              <a:t>seq</a:t>
            </a:r>
            <a:r>
              <a:rPr lang="en-US" dirty="0"/>
              <a:t> protocol involves collection of biological specimen, isolation of RNA, cDNA library preparation, sequencing the cDNAs to get reads, querying a reference genome for origins of reads and downstream data analysis for differentially expressed genes, novel transcript discovery, etc. </a:t>
            </a:r>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3603804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samtools.github.io</a:t>
            </a:r>
            <a:r>
              <a:rPr lang="en-US" dirty="0"/>
              <a:t>/</a:t>
            </a:r>
            <a:r>
              <a:rPr lang="en-US" dirty="0" err="1"/>
              <a:t>hts</a:t>
            </a:r>
            <a:r>
              <a:rPr lang="en-US" dirty="0"/>
              <a:t>-specs/SAMv1.pdf</a:t>
            </a:r>
          </a:p>
          <a:p>
            <a:r>
              <a:rPr lang="en-US" dirty="0"/>
              <a:t>https://</a:t>
            </a:r>
            <a:r>
              <a:rPr lang="en-US" dirty="0" err="1"/>
              <a:t>broadinstitute.github.io</a:t>
            </a:r>
            <a:r>
              <a:rPr lang="en-US" dirty="0"/>
              <a:t>/</a:t>
            </a:r>
            <a:r>
              <a:rPr lang="en-US" dirty="0" err="1"/>
              <a:t>picard</a:t>
            </a:r>
            <a:r>
              <a:rPr lang="en-US" dirty="0"/>
              <a:t>/explain-</a:t>
            </a:r>
            <a:r>
              <a:rPr lang="en-US" dirty="0" err="1"/>
              <a:t>flags.html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43</a:t>
            </a:fld>
            <a:endParaRPr lang="en-US" dirty="0"/>
          </a:p>
        </p:txBody>
      </p:sp>
    </p:spTree>
    <p:extLst>
      <p:ext uri="{BB962C8B-B14F-4D97-AF65-F5344CB8AC3E}">
        <p14:creationId xmlns:p14="http://schemas.microsoft.com/office/powerpoint/2010/main" val="471012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44</a:t>
            </a:fld>
            <a:endParaRPr lang="en-US" dirty="0"/>
          </a:p>
        </p:txBody>
      </p:sp>
    </p:spTree>
    <p:extLst>
      <p:ext uri="{BB962C8B-B14F-4D97-AF65-F5344CB8AC3E}">
        <p14:creationId xmlns:p14="http://schemas.microsoft.com/office/powerpoint/2010/main" val="2353868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 or BAM file from mapping along with as input to </a:t>
            </a:r>
            <a:r>
              <a:rPr lang="en-US" dirty="0" err="1"/>
              <a:t>featureCounts</a:t>
            </a:r>
            <a:r>
              <a:rPr lang="en-US" dirty="0"/>
              <a:t> on Galaxy.</a:t>
            </a:r>
          </a:p>
          <a:p>
            <a:pPr marL="228600" indent="-228600">
              <a:buAutoNum type="arabicPeriod"/>
            </a:pPr>
            <a:endParaRPr lang="en-US" dirty="0"/>
          </a:p>
          <a:p>
            <a:pPr marL="228600" indent="-228600">
              <a:buAutoNum type="arabicPeriod"/>
            </a:pPr>
            <a:r>
              <a:rPr lang="en-US" dirty="0"/>
              <a:t>Search for </a:t>
            </a:r>
            <a:r>
              <a:rPr lang="en-US" dirty="0" err="1"/>
              <a:t>featureCounts</a:t>
            </a:r>
            <a:r>
              <a:rPr lang="en-US" dirty="0"/>
              <a:t> in Tools panel.</a:t>
            </a:r>
          </a:p>
          <a:p>
            <a:pPr marL="228600" indent="-228600">
              <a:buAutoNum type="arabicPeriod"/>
            </a:pPr>
            <a:r>
              <a:rPr lang="en-US" dirty="0"/>
              <a:t>Upload </a:t>
            </a:r>
            <a:r>
              <a:rPr lang="en-US" dirty="0" err="1"/>
              <a:t>rDNA.gtf</a:t>
            </a:r>
            <a:r>
              <a:rPr lang="en-US" dirty="0"/>
              <a:t> to Galaxy as described before.</a:t>
            </a:r>
          </a:p>
          <a:p>
            <a:pPr marL="228600" indent="-228600">
              <a:buAutoNum type="arabicPeriod"/>
            </a:pPr>
            <a:r>
              <a:rPr lang="en-US" dirty="0"/>
              <a:t>Under Alignment file, select the bowtie output.</a:t>
            </a:r>
          </a:p>
          <a:p>
            <a:pPr marL="228600" indent="-228600">
              <a:buAutoNum type="arabicPeriod"/>
            </a:pPr>
            <a:r>
              <a:rPr lang="en-US" dirty="0"/>
              <a:t>For Gene Annotation file, select “in your history”.</a:t>
            </a:r>
          </a:p>
          <a:p>
            <a:pPr marL="228600" indent="-228600">
              <a:buAutoNum type="arabicPeriod"/>
            </a:pPr>
            <a:r>
              <a:rPr lang="en-US" dirty="0"/>
              <a:t>Then, select </a:t>
            </a:r>
            <a:r>
              <a:rPr lang="en-US" dirty="0" err="1"/>
              <a:t>rDNA.gtf</a:t>
            </a:r>
            <a:r>
              <a:rPr lang="en-US" dirty="0"/>
              <a:t> as the input for Gene Annotation file.</a:t>
            </a:r>
          </a:p>
          <a:p>
            <a:pPr marL="228600" indent="-228600">
              <a:buAutoNum type="arabicPeriod"/>
            </a:pPr>
            <a:endParaRPr lang="en-US" dirty="0"/>
          </a:p>
          <a:p>
            <a:r>
              <a:rPr lang="en-US" dirty="0"/>
              <a:t>Suggested reading: </a:t>
            </a:r>
          </a:p>
          <a:p>
            <a:endParaRPr lang="en-US" dirty="0"/>
          </a:p>
          <a:p>
            <a:r>
              <a:rPr lang="en-US" dirty="0"/>
              <a:t>https://</a:t>
            </a:r>
            <a:r>
              <a:rPr lang="en-US" dirty="0" err="1"/>
              <a:t>academic.oup.com</a:t>
            </a:r>
            <a:r>
              <a:rPr lang="en-US" dirty="0"/>
              <a:t>/bioinformatics/article/30/7/923/232889</a:t>
            </a:r>
          </a:p>
        </p:txBody>
      </p:sp>
      <p:sp>
        <p:nvSpPr>
          <p:cNvPr id="4" name="Slide Number Placeholder 3"/>
          <p:cNvSpPr>
            <a:spLocks noGrp="1"/>
          </p:cNvSpPr>
          <p:nvPr>
            <p:ph type="sldNum" sz="quarter" idx="5"/>
          </p:nvPr>
        </p:nvSpPr>
        <p:spPr/>
        <p:txBody>
          <a:bodyPr/>
          <a:lstStyle/>
          <a:p>
            <a:fld id="{39297335-E23B-0545-8DFE-98A3B1147F8C}" type="slidenum">
              <a:rPr lang="en-US" smtClean="0"/>
              <a:pPr/>
              <a:t>49</a:t>
            </a:fld>
            <a:endParaRPr lang="en-US" dirty="0"/>
          </a:p>
        </p:txBody>
      </p:sp>
    </p:spTree>
    <p:extLst>
      <p:ext uri="{BB962C8B-B14F-4D97-AF65-F5344CB8AC3E}">
        <p14:creationId xmlns:p14="http://schemas.microsoft.com/office/powerpoint/2010/main" val="3965315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https://f1000research.com/articles/5-1438</a:t>
            </a:r>
          </a:p>
        </p:txBody>
      </p:sp>
      <p:sp>
        <p:nvSpPr>
          <p:cNvPr id="4" name="Slide Number Placeholder 3"/>
          <p:cNvSpPr>
            <a:spLocks noGrp="1"/>
          </p:cNvSpPr>
          <p:nvPr>
            <p:ph type="sldNum" sz="quarter" idx="5"/>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262063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GSE49712_HTSeq.txt and Sample_metadata_1.txt in </a:t>
            </a:r>
            <a:r>
              <a:rPr lang="en-US" dirty="0" err="1"/>
              <a:t>edgeR</a:t>
            </a:r>
            <a:r>
              <a:rPr lang="en-US" dirty="0"/>
              <a:t> on Galaxy to practice differential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still, work with the data described in https://f1000research.com/articles/5-1438</a:t>
            </a:r>
          </a:p>
          <a:p>
            <a:r>
              <a:rPr lang="en-US" dirty="0"/>
              <a:t> in R. </a:t>
            </a:r>
          </a:p>
          <a:p>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53</a:t>
            </a:fld>
            <a:endParaRPr lang="en-US" dirty="0"/>
          </a:p>
        </p:txBody>
      </p:sp>
    </p:spTree>
    <p:extLst>
      <p:ext uri="{BB962C8B-B14F-4D97-AF65-F5344CB8AC3E}">
        <p14:creationId xmlns:p14="http://schemas.microsoft.com/office/powerpoint/2010/main" val="1852766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Gladstone</a:t>
            </a:r>
            <a:r>
              <a:rPr lang="en-US" baseline="0" dirty="0"/>
              <a:t> </a:t>
            </a:r>
            <a:r>
              <a:rPr lang="mr-IN" baseline="0" dirty="0"/>
              <a:t>–</a:t>
            </a:r>
            <a:r>
              <a:rPr lang="en-US" baseline="0" dirty="0"/>
              <a:t> We were founded 40 years ago and we are a basic biomedical </a:t>
            </a:r>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62</a:t>
            </a:fld>
            <a:endParaRPr lang="en-US" dirty="0"/>
          </a:p>
        </p:txBody>
      </p:sp>
    </p:spTree>
    <p:extLst>
      <p:ext uri="{BB962C8B-B14F-4D97-AF65-F5344CB8AC3E}">
        <p14:creationId xmlns:p14="http://schemas.microsoft.com/office/powerpoint/2010/main" val="1883215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63</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the Galaxy platform or can be installed locally. You may have to make an account and login to Galaxy to perform some of the tasks.</a:t>
            </a:r>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362264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 RNA-</a:t>
            </a:r>
            <a:r>
              <a:rPr lang="en-US" dirty="0" err="1"/>
              <a:t>seq</a:t>
            </a:r>
            <a:r>
              <a:rPr lang="en-US" dirty="0"/>
              <a:t> assay is performed, it is important to carefully consider the experiment design, if necessary in consultation with a statistician. This slide deck does not discuss experiment designs. On our GitHub wiki, we have provided link to a paper that discusses experiment design (Berge et al., 2018). The Gladstone Institute Bioinformatics Core focus on general principles of experiment design in a separate workshop. </a:t>
            </a:r>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184712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Alongside the slide deck, there is a small dataset for a practice analysis. Analysis of real datasets can take time. Real sequenced read libraries can be found online on https://</a:t>
            </a:r>
            <a:r>
              <a:rPr lang="en-US" dirty="0" err="1"/>
              <a:t>www.ncbi.nlm.nih.gov</a:t>
            </a:r>
            <a:r>
              <a:rPr lang="en-US" dirty="0"/>
              <a:t>/</a:t>
            </a:r>
            <a:r>
              <a:rPr lang="en-US" dirty="0" err="1"/>
              <a:t>sra</a:t>
            </a:r>
            <a:r>
              <a:rPr lang="en-US" dirty="0"/>
              <a:t>/.</a:t>
            </a:r>
          </a:p>
          <a:p>
            <a:endParaRPr lang="en-US" dirty="0"/>
          </a:p>
          <a:p>
            <a:r>
              <a:rPr lang="en-US" dirty="0"/>
              <a:t>The practice dataset has a low number of reads, which is not meaningful for differential gene expression analysis. Hence, for differential gene expression analysis use a real counts matrix, an example of which can be found at https://</a:t>
            </a:r>
            <a:r>
              <a:rPr lang="en-US" dirty="0" err="1"/>
              <a:t>www.ncbi.nlm.nih.gov</a:t>
            </a:r>
            <a:r>
              <a:rPr lang="en-US" dirty="0"/>
              <a:t>/geo/query/</a:t>
            </a:r>
            <a:r>
              <a:rPr lang="en-US" dirty="0" err="1"/>
              <a:t>acc.cgi?acc</a:t>
            </a:r>
            <a:r>
              <a:rPr lang="en-US" dirty="0"/>
              <a:t>=GSE49712.</a:t>
            </a:r>
          </a:p>
        </p:txBody>
      </p:sp>
      <p:sp>
        <p:nvSpPr>
          <p:cNvPr id="4" name="Slide Number Placeholder 3"/>
          <p:cNvSpPr>
            <a:spLocks noGrp="1"/>
          </p:cNvSpPr>
          <p:nvPr>
            <p:ph type="sldNum" sz="quarter" idx="5"/>
          </p:nvPr>
        </p:nvSpPr>
        <p:spPr/>
        <p:txBody>
          <a:bodyPr/>
          <a:lstStyle/>
          <a:p>
            <a:fld id="{39297335-E23B-0545-8DFE-98A3B1147F8C}" type="slidenum">
              <a:rPr lang="en-US" smtClean="0"/>
              <a:pPr/>
              <a:t>7</a:t>
            </a:fld>
            <a:endParaRPr lang="en-US" dirty="0"/>
          </a:p>
        </p:txBody>
      </p:sp>
    </p:spTree>
    <p:extLst>
      <p:ext uri="{BB962C8B-B14F-4D97-AF65-F5344CB8AC3E}">
        <p14:creationId xmlns:p14="http://schemas.microsoft.com/office/powerpoint/2010/main" val="355354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bitesizebio.com</a:t>
            </a:r>
            <a:r>
              <a:rPr lang="en-US" dirty="0"/>
              <a:t>/13546/sequencing-by-synthesis-explaining-the-illumina-sequencing-technology/</a:t>
            </a:r>
          </a:p>
        </p:txBody>
      </p:sp>
      <p:sp>
        <p:nvSpPr>
          <p:cNvPr id="4" name="Slide Number Placeholder 3"/>
          <p:cNvSpPr>
            <a:spLocks noGrp="1"/>
          </p:cNvSpPr>
          <p:nvPr>
            <p:ph type="sldNum" sz="quarter" idx="5"/>
          </p:nvPr>
        </p:nvSpPr>
        <p:spPr/>
        <p:txBody>
          <a:bodyPr/>
          <a:lstStyle/>
          <a:p>
            <a:fld id="{39297335-E23B-0545-8DFE-98A3B1147F8C}" type="slidenum">
              <a:rPr lang="en-US" smtClean="0"/>
              <a:pPr/>
              <a:t>9</a:t>
            </a:fld>
            <a:endParaRPr lang="en-US" dirty="0"/>
          </a:p>
        </p:txBody>
      </p:sp>
    </p:spTree>
    <p:extLst>
      <p:ext uri="{BB962C8B-B14F-4D97-AF65-F5344CB8AC3E}">
        <p14:creationId xmlns:p14="http://schemas.microsoft.com/office/powerpoint/2010/main" val="261658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3523269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kscbioinformatics.wordpress.com</a:t>
            </a:r>
            <a:r>
              <a:rPr lang="en-US" dirty="0"/>
              <a:t>/2017/02/13/</a:t>
            </a:r>
            <a:r>
              <a:rPr lang="en-US" dirty="0" err="1"/>
              <a:t>illumina</a:t>
            </a:r>
            <a:r>
              <a:rPr lang="en-US" dirty="0"/>
              <a:t>-sequencing-for-dummies-samples-are-sequenced/</a:t>
            </a:r>
          </a:p>
        </p:txBody>
      </p:sp>
      <p:sp>
        <p:nvSpPr>
          <p:cNvPr id="4" name="Slide Number Placeholder 3"/>
          <p:cNvSpPr>
            <a:spLocks noGrp="1"/>
          </p:cNvSpPr>
          <p:nvPr>
            <p:ph type="sldNum" sz="quarter" idx="5"/>
          </p:nvPr>
        </p:nvSpPr>
        <p:spPr/>
        <p:txBody>
          <a:bodyPr/>
          <a:lstStyle/>
          <a:p>
            <a:fld id="{39297335-E23B-0545-8DFE-98A3B1147F8C}" type="slidenum">
              <a:rPr lang="en-US" smtClean="0"/>
              <a:pPr/>
              <a:t>11</a:t>
            </a:fld>
            <a:endParaRPr lang="en-US" dirty="0"/>
          </a:p>
        </p:txBody>
      </p:sp>
    </p:spTree>
    <p:extLst>
      <p:ext uri="{BB962C8B-B14F-4D97-AF65-F5344CB8AC3E}">
        <p14:creationId xmlns:p14="http://schemas.microsoft.com/office/powerpoint/2010/main" val="861067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8B68BD16-FD3B-A446-AB45-8AC5C1110C72}"/>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8D6D979B-F425-AC4D-A789-DB9A5580207F}"/>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BD9C5781-DF97-CA4F-B7FE-9A68C7FCF76C}"/>
              </a:ext>
            </a:extLst>
          </p:cNvPr>
          <p:cNvSpPr>
            <a:spLocks noGrp="1"/>
          </p:cNvSpPr>
          <p:nvPr>
            <p:ph type="sldNum" sz="quarter" idx="13"/>
          </p:nvPr>
        </p:nvSpPr>
        <p:spPr/>
        <p:txBody>
          <a:bodyPr/>
          <a:lstStyle/>
          <a:p>
            <a:fld id="{F5936FD3-174D-8740-A172-B7093C3E1B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494CF41-D1E7-414E-83C4-36A3C0B3A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9BAC52A5-493E-104F-ABCB-2740063AE5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36FD3-174D-8740-A172-B7093C3E1B2E}" type="slidenum">
              <a:rPr lang="en-US" smtClean="0"/>
              <a:t>‹#›</a:t>
            </a:fld>
            <a:endParaRPr lang="en-US"/>
          </a:p>
        </p:txBody>
      </p:sp>
      <p:sp>
        <p:nvSpPr>
          <p:cNvPr id="4" name="Text Placeholder 3">
            <a:extLst>
              <a:ext uri="{FF2B5EF4-FFF2-40B4-BE49-F238E27FC236}">
                <a16:creationId xmlns:a16="http://schemas.microsoft.com/office/drawing/2014/main" id="{A71DEA90-C50E-604B-9B51-257E876CE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C321C-247C-6C47-B336-8BB02B2C7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bioinformatics.babraham.ac.uk/projects/fastqc/bad_sequence_fastqc.html" TargetMode="External"/><Relationship Id="rId2" Type="http://schemas.openxmlformats.org/officeDocument/2006/relationships/hyperlink" Target="https://www.bioinformatics.babraham.ac.uk/projects/fastqc/good_sequence_short_fastqc.html"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biostars.org/" TargetMode="External"/><Relationship Id="rId2" Type="http://schemas.openxmlformats.org/officeDocument/2006/relationships/hyperlink" Target="http://seqanswers.com/forums/" TargetMode="External"/><Relationship Id="rId1" Type="http://schemas.openxmlformats.org/officeDocument/2006/relationships/slideLayout" Target="../slideLayouts/slideLayout7.xml"/><Relationship Id="rId4" Type="http://schemas.openxmlformats.org/officeDocument/2006/relationships/hyperlink" Target="https://www.rna-seqblog.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bioinformatics-course-feedback.questionpro.com/"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s://www.ncbi.nlm.nih.gov/sra"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tiff"/><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348288"/>
            <a:ext cx="9144000" cy="1253677"/>
          </a:xfrm>
          <a:prstGeom prst="rect">
            <a:avLst/>
          </a:prstGeom>
        </p:spPr>
        <p:txBody>
          <a:bodyPr/>
          <a:lstStyle/>
          <a:p>
            <a:r>
              <a:rPr lang="en-US" dirty="0"/>
              <a:t>Krishna Choudhary</a:t>
            </a:r>
          </a:p>
          <a:p>
            <a:r>
              <a:rPr lang="en-US" dirty="0"/>
              <a:t>Bioinformatics Core, GIDB</a:t>
            </a:r>
          </a:p>
          <a:p>
            <a:r>
              <a:rPr lang="en-US" dirty="0"/>
              <a:t>March, 2020</a:t>
            </a:r>
          </a:p>
        </p:txBody>
      </p:sp>
      <p:sp>
        <p:nvSpPr>
          <p:cNvPr id="2" name="Title 1"/>
          <p:cNvSpPr>
            <a:spLocks noGrp="1"/>
          </p:cNvSpPr>
          <p:nvPr>
            <p:ph type="ctrTitle"/>
          </p:nvPr>
        </p:nvSpPr>
        <p:spPr/>
        <p:txBody>
          <a:bodyPr/>
          <a:lstStyle/>
          <a:p>
            <a:r>
              <a:rPr lang="en-US" dirty="0"/>
              <a:t>Introduction to RNA-</a:t>
            </a:r>
            <a:r>
              <a:rPr lang="en-US" dirty="0" err="1"/>
              <a:t>seq</a:t>
            </a:r>
            <a:r>
              <a:rPr lang="en-US" dirty="0"/>
              <a:t> data analysis</a:t>
            </a:r>
          </a:p>
        </p:txBody>
      </p:sp>
      <p:sp>
        <p:nvSpPr>
          <p:cNvPr id="7" name="Text Placeholder 6"/>
          <p:cNvSpPr>
            <a:spLocks noGrp="1"/>
          </p:cNvSpPr>
          <p:nvPr>
            <p:ph type="body" sz="quarter" idx="10"/>
          </p:nvPr>
        </p:nvSpPr>
        <p:spPr/>
        <p:txBody>
          <a:bodyPr/>
          <a:lstStyle/>
          <a:p>
            <a:r>
              <a:rPr lang="en-US" dirty="0"/>
              <a:t>Gladstone Institutes</a:t>
            </a:r>
          </a:p>
        </p:txBody>
      </p:sp>
    </p:spTree>
    <p:extLst>
      <p:ext uri="{BB962C8B-B14F-4D97-AF65-F5344CB8AC3E}">
        <p14:creationId xmlns:p14="http://schemas.microsoft.com/office/powerpoint/2010/main" val="25194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A78DD-B7CE-2549-945C-DC1179F571E2}"/>
              </a:ext>
            </a:extLst>
          </p:cNvPr>
          <p:cNvSpPr>
            <a:spLocks noGrp="1"/>
          </p:cNvSpPr>
          <p:nvPr>
            <p:ph type="title"/>
          </p:nvPr>
        </p:nvSpPr>
        <p:spPr/>
        <p:txBody>
          <a:bodyPr>
            <a:normAutofit/>
          </a:bodyPr>
          <a:lstStyle/>
          <a:p>
            <a:r>
              <a:rPr lang="en-US" sz="3200" dirty="0"/>
              <a:t>Flow cells are organized in lanes, columns and tiles.</a:t>
            </a:r>
          </a:p>
        </p:txBody>
      </p:sp>
      <p:sp>
        <p:nvSpPr>
          <p:cNvPr id="4" name="Slide Number Placeholder 3">
            <a:extLst>
              <a:ext uri="{FF2B5EF4-FFF2-40B4-BE49-F238E27FC236}">
                <a16:creationId xmlns:a16="http://schemas.microsoft.com/office/drawing/2014/main" id="{BFFB0AC4-C58C-6548-975F-6EE7D2C9F0FE}"/>
              </a:ext>
            </a:extLst>
          </p:cNvPr>
          <p:cNvSpPr>
            <a:spLocks noGrp="1"/>
          </p:cNvSpPr>
          <p:nvPr>
            <p:ph type="sldNum" sz="quarter" idx="13"/>
          </p:nvPr>
        </p:nvSpPr>
        <p:spPr/>
        <p:txBody>
          <a:bodyPr/>
          <a:lstStyle/>
          <a:p>
            <a:fld id="{F5936FD3-174D-8740-A172-B7093C3E1B2E}" type="slidenum">
              <a:rPr lang="en-US" smtClean="0"/>
              <a:t>10</a:t>
            </a:fld>
            <a:endParaRPr lang="en-US"/>
          </a:p>
        </p:txBody>
      </p:sp>
      <p:pic>
        <p:nvPicPr>
          <p:cNvPr id="6" name="Picture 5">
            <a:extLst>
              <a:ext uri="{FF2B5EF4-FFF2-40B4-BE49-F238E27FC236}">
                <a16:creationId xmlns:a16="http://schemas.microsoft.com/office/drawing/2014/main" id="{92B3562D-2014-A34A-BE2A-F55E2BEC197E}"/>
              </a:ext>
            </a:extLst>
          </p:cNvPr>
          <p:cNvPicPr>
            <a:picLocks noChangeAspect="1"/>
          </p:cNvPicPr>
          <p:nvPr/>
        </p:nvPicPr>
        <p:blipFill>
          <a:blip r:embed="rId3"/>
          <a:stretch>
            <a:fillRect/>
          </a:stretch>
        </p:blipFill>
        <p:spPr>
          <a:xfrm>
            <a:off x="2235200" y="2139950"/>
            <a:ext cx="7747000" cy="4216400"/>
          </a:xfrm>
          <a:prstGeom prst="rect">
            <a:avLst/>
          </a:prstGeom>
        </p:spPr>
      </p:pic>
      <p:sp>
        <p:nvSpPr>
          <p:cNvPr id="8" name="Footer Placeholder 7">
            <a:extLst>
              <a:ext uri="{FF2B5EF4-FFF2-40B4-BE49-F238E27FC236}">
                <a16:creationId xmlns:a16="http://schemas.microsoft.com/office/drawing/2014/main" id="{E8A43B91-F22B-724E-A0E7-87EB9E3149C7}"/>
              </a:ext>
            </a:extLst>
          </p:cNvPr>
          <p:cNvSpPr>
            <a:spLocks noGrp="1"/>
          </p:cNvSpPr>
          <p:nvPr>
            <p:ph type="ftr" sz="quarter" idx="12"/>
          </p:nvPr>
        </p:nvSpPr>
        <p:spPr>
          <a:xfrm>
            <a:off x="4038600" y="6538912"/>
            <a:ext cx="4963160" cy="365125"/>
          </a:xfrm>
        </p:spPr>
        <p:txBody>
          <a:bodyPr/>
          <a:lstStyle/>
          <a:p>
            <a:r>
              <a:rPr lang="en-US"/>
              <a:t>Image borrowed from slides shared by Broad Institute (link in description).</a:t>
            </a:r>
            <a:endParaRPr lang="en-US" dirty="0"/>
          </a:p>
        </p:txBody>
      </p:sp>
    </p:spTree>
    <p:extLst>
      <p:ext uri="{BB962C8B-B14F-4D97-AF65-F5344CB8AC3E}">
        <p14:creationId xmlns:p14="http://schemas.microsoft.com/office/powerpoint/2010/main" val="1568663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D26F6-8F99-2345-A355-BCD4A70F40E6}"/>
              </a:ext>
            </a:extLst>
          </p:cNvPr>
          <p:cNvSpPr>
            <a:spLocks noGrp="1"/>
          </p:cNvSpPr>
          <p:nvPr>
            <p:ph type="title"/>
          </p:nvPr>
        </p:nvSpPr>
        <p:spPr/>
        <p:txBody>
          <a:bodyPr>
            <a:normAutofit/>
          </a:bodyPr>
          <a:lstStyle/>
          <a:p>
            <a:r>
              <a:rPr lang="en-US" sz="2800" dirty="0"/>
              <a:t>DNA fragments immobilized on flow cell &amp; amplified into clonal clusters.</a:t>
            </a:r>
          </a:p>
        </p:txBody>
      </p:sp>
      <p:sp>
        <p:nvSpPr>
          <p:cNvPr id="4" name="Slide Number Placeholder 3">
            <a:extLst>
              <a:ext uri="{FF2B5EF4-FFF2-40B4-BE49-F238E27FC236}">
                <a16:creationId xmlns:a16="http://schemas.microsoft.com/office/drawing/2014/main" id="{4694DBE2-F8F6-4F4D-9EBD-325D0B8E7F95}"/>
              </a:ext>
            </a:extLst>
          </p:cNvPr>
          <p:cNvSpPr>
            <a:spLocks noGrp="1"/>
          </p:cNvSpPr>
          <p:nvPr>
            <p:ph type="sldNum" sz="quarter" idx="13"/>
          </p:nvPr>
        </p:nvSpPr>
        <p:spPr/>
        <p:txBody>
          <a:bodyPr/>
          <a:lstStyle/>
          <a:p>
            <a:fld id="{F5936FD3-174D-8740-A172-B7093C3E1B2E}" type="slidenum">
              <a:rPr lang="en-US" smtClean="0"/>
              <a:t>11</a:t>
            </a:fld>
            <a:endParaRPr lang="en-US"/>
          </a:p>
        </p:txBody>
      </p:sp>
      <p:grpSp>
        <p:nvGrpSpPr>
          <p:cNvPr id="11" name="Group 10">
            <a:extLst>
              <a:ext uri="{FF2B5EF4-FFF2-40B4-BE49-F238E27FC236}">
                <a16:creationId xmlns:a16="http://schemas.microsoft.com/office/drawing/2014/main" id="{8396B977-5E52-B04E-9A33-EA7D10DED528}"/>
              </a:ext>
            </a:extLst>
          </p:cNvPr>
          <p:cNvGrpSpPr/>
          <p:nvPr/>
        </p:nvGrpSpPr>
        <p:grpSpPr>
          <a:xfrm>
            <a:off x="680720" y="2989357"/>
            <a:ext cx="10760075" cy="1803400"/>
            <a:chOff x="838200" y="3197860"/>
            <a:chExt cx="12884150" cy="1803400"/>
          </a:xfrm>
        </p:grpSpPr>
        <p:pic>
          <p:nvPicPr>
            <p:cNvPr id="8" name="Picture 7">
              <a:extLst>
                <a:ext uri="{FF2B5EF4-FFF2-40B4-BE49-F238E27FC236}">
                  <a16:creationId xmlns:a16="http://schemas.microsoft.com/office/drawing/2014/main" id="{561F94B7-8668-664A-9B34-177CF9866B6E}"/>
                </a:ext>
              </a:extLst>
            </p:cNvPr>
            <p:cNvPicPr>
              <a:picLocks noChangeAspect="1"/>
            </p:cNvPicPr>
            <p:nvPr/>
          </p:nvPicPr>
          <p:blipFill>
            <a:blip r:embed="rId3"/>
            <a:stretch>
              <a:fillRect/>
            </a:stretch>
          </p:blipFill>
          <p:spPr>
            <a:xfrm>
              <a:off x="838200" y="3197860"/>
              <a:ext cx="5435600" cy="1803400"/>
            </a:xfrm>
            <a:prstGeom prst="rect">
              <a:avLst/>
            </a:prstGeom>
          </p:spPr>
        </p:pic>
        <p:pic>
          <p:nvPicPr>
            <p:cNvPr id="10" name="Picture 9">
              <a:extLst>
                <a:ext uri="{FF2B5EF4-FFF2-40B4-BE49-F238E27FC236}">
                  <a16:creationId xmlns:a16="http://schemas.microsoft.com/office/drawing/2014/main" id="{90FCC556-E544-B74D-8379-103E7417C747}"/>
                </a:ext>
              </a:extLst>
            </p:cNvPr>
            <p:cNvPicPr>
              <a:picLocks noChangeAspect="1"/>
            </p:cNvPicPr>
            <p:nvPr/>
          </p:nvPicPr>
          <p:blipFill>
            <a:blip r:embed="rId4"/>
            <a:stretch>
              <a:fillRect/>
            </a:stretch>
          </p:blipFill>
          <p:spPr>
            <a:xfrm>
              <a:off x="6242050" y="3197860"/>
              <a:ext cx="7480300" cy="1651000"/>
            </a:xfrm>
            <a:prstGeom prst="rect">
              <a:avLst/>
            </a:prstGeom>
          </p:spPr>
        </p:pic>
      </p:grpSp>
      <p:sp>
        <p:nvSpPr>
          <p:cNvPr id="13" name="Footer Placeholder 12">
            <a:extLst>
              <a:ext uri="{FF2B5EF4-FFF2-40B4-BE49-F238E27FC236}">
                <a16:creationId xmlns:a16="http://schemas.microsoft.com/office/drawing/2014/main" id="{B34E7F91-07B0-4C41-AE27-F3FC39C7DFF8}"/>
              </a:ext>
            </a:extLst>
          </p:cNvPr>
          <p:cNvSpPr>
            <a:spLocks noGrp="1"/>
          </p:cNvSpPr>
          <p:nvPr>
            <p:ph type="ftr" sz="quarter" idx="12"/>
          </p:nvPr>
        </p:nvSpPr>
        <p:spPr>
          <a:xfrm>
            <a:off x="4038600" y="6356350"/>
            <a:ext cx="4414520" cy="365125"/>
          </a:xfrm>
        </p:spPr>
        <p:txBody>
          <a:bodyPr/>
          <a:lstStyle/>
          <a:p>
            <a:r>
              <a:rPr lang="en-US"/>
              <a:t>Image adapted from blog by Lauren Launen (link in description).</a:t>
            </a:r>
            <a:endParaRPr lang="en-US" dirty="0"/>
          </a:p>
        </p:txBody>
      </p:sp>
      <p:sp>
        <p:nvSpPr>
          <p:cNvPr id="14" name="TextBox 13">
            <a:extLst>
              <a:ext uri="{FF2B5EF4-FFF2-40B4-BE49-F238E27FC236}">
                <a16:creationId xmlns:a16="http://schemas.microsoft.com/office/drawing/2014/main" id="{D689CFD8-B6FE-2843-9A5A-D1BC05E7EEF6}"/>
              </a:ext>
            </a:extLst>
          </p:cNvPr>
          <p:cNvSpPr txBox="1"/>
          <p:nvPr/>
        </p:nvSpPr>
        <p:spPr>
          <a:xfrm>
            <a:off x="838200" y="4998279"/>
            <a:ext cx="1183640" cy="629920"/>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cDNA fragments stick to complementary sequences on flow cell.</a:t>
            </a:r>
          </a:p>
        </p:txBody>
      </p:sp>
      <p:sp>
        <p:nvSpPr>
          <p:cNvPr id="15" name="TextBox 14">
            <a:extLst>
              <a:ext uri="{FF2B5EF4-FFF2-40B4-BE49-F238E27FC236}">
                <a16:creationId xmlns:a16="http://schemas.microsoft.com/office/drawing/2014/main" id="{91088DAF-6D57-F042-BE3D-DE99BFA84470}"/>
              </a:ext>
            </a:extLst>
          </p:cNvPr>
          <p:cNvSpPr txBox="1"/>
          <p:nvPr/>
        </p:nvSpPr>
        <p:spPr>
          <a:xfrm>
            <a:off x="2889505" y="4792757"/>
            <a:ext cx="1524000" cy="90114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Fragments bend. Adapter on other end pairs with complementary sequence.</a:t>
            </a:r>
          </a:p>
        </p:txBody>
      </p:sp>
      <p:sp>
        <p:nvSpPr>
          <p:cNvPr id="16" name="TextBox 15">
            <a:extLst>
              <a:ext uri="{FF2B5EF4-FFF2-40B4-BE49-F238E27FC236}">
                <a16:creationId xmlns:a16="http://schemas.microsoft.com/office/drawing/2014/main" id="{7009D168-6735-554E-91C0-068A63528AD3}"/>
              </a:ext>
            </a:extLst>
          </p:cNvPr>
          <p:cNvSpPr txBox="1"/>
          <p:nvPr/>
        </p:nvSpPr>
        <p:spPr>
          <a:xfrm>
            <a:off x="687895" y="2334411"/>
            <a:ext cx="1731176" cy="283886"/>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Immobilization</a:t>
            </a:r>
          </a:p>
        </p:txBody>
      </p:sp>
      <p:sp>
        <p:nvSpPr>
          <p:cNvPr id="17" name="TextBox 16">
            <a:extLst>
              <a:ext uri="{FF2B5EF4-FFF2-40B4-BE49-F238E27FC236}">
                <a16:creationId xmlns:a16="http://schemas.microsoft.com/office/drawing/2014/main" id="{D5859306-BFEC-C844-888F-F2999063BBF1}"/>
              </a:ext>
            </a:extLst>
          </p:cNvPr>
          <p:cNvSpPr txBox="1"/>
          <p:nvPr/>
        </p:nvSpPr>
        <p:spPr>
          <a:xfrm>
            <a:off x="3143195" y="2346517"/>
            <a:ext cx="1148080"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Bridging</a:t>
            </a:r>
          </a:p>
        </p:txBody>
      </p:sp>
      <p:sp>
        <p:nvSpPr>
          <p:cNvPr id="18" name="TextBox 17">
            <a:extLst>
              <a:ext uri="{FF2B5EF4-FFF2-40B4-BE49-F238E27FC236}">
                <a16:creationId xmlns:a16="http://schemas.microsoft.com/office/drawing/2014/main" id="{7292B5E9-6210-D649-8CF3-903D4CE63DCC}"/>
              </a:ext>
            </a:extLst>
          </p:cNvPr>
          <p:cNvSpPr txBox="1"/>
          <p:nvPr/>
        </p:nvSpPr>
        <p:spPr>
          <a:xfrm>
            <a:off x="5246236" y="2160104"/>
            <a:ext cx="2008448" cy="1094177"/>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Synthesize complementary strand</a:t>
            </a:r>
          </a:p>
        </p:txBody>
      </p:sp>
      <p:sp>
        <p:nvSpPr>
          <p:cNvPr id="19" name="TextBox 18">
            <a:extLst>
              <a:ext uri="{FF2B5EF4-FFF2-40B4-BE49-F238E27FC236}">
                <a16:creationId xmlns:a16="http://schemas.microsoft.com/office/drawing/2014/main" id="{1B5FAEED-C7FC-CA43-B787-88DDBC15B370}"/>
              </a:ext>
            </a:extLst>
          </p:cNvPr>
          <p:cNvSpPr txBox="1"/>
          <p:nvPr/>
        </p:nvSpPr>
        <p:spPr>
          <a:xfrm>
            <a:off x="7612492" y="2346517"/>
            <a:ext cx="1624275"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Linearization</a:t>
            </a:r>
          </a:p>
        </p:txBody>
      </p:sp>
      <p:sp>
        <p:nvSpPr>
          <p:cNvPr id="20" name="TextBox 19">
            <a:extLst>
              <a:ext uri="{FF2B5EF4-FFF2-40B4-BE49-F238E27FC236}">
                <a16:creationId xmlns:a16="http://schemas.microsoft.com/office/drawing/2014/main" id="{9D1BEDBD-967D-334F-86B3-762FD66D3B7D}"/>
              </a:ext>
            </a:extLst>
          </p:cNvPr>
          <p:cNvSpPr txBox="1"/>
          <p:nvPr/>
        </p:nvSpPr>
        <p:spPr>
          <a:xfrm>
            <a:off x="9594575" y="2160104"/>
            <a:ext cx="2080590" cy="637669"/>
          </a:xfrm>
          <a:prstGeom prst="rect">
            <a:avLst/>
          </a:prstGeom>
          <a:noFill/>
          <a:ln>
            <a:solidFill>
              <a:schemeClr val="accent1">
                <a:shade val="50000"/>
              </a:schemeClr>
            </a:solidFill>
          </a:ln>
        </p:spPr>
        <p:txBody>
          <a:bodyPr wrap="square" rtlCol="0" anchor="ctr" anchorCtr="0">
            <a:noAutofit/>
          </a:bodyPr>
          <a:lstStyle/>
          <a:p>
            <a:r>
              <a:rPr lang="en-US" sz="2000" dirty="0">
                <a:latin typeface="Helvetica" charset="0"/>
                <a:ea typeface="Times New Roman" charset="0"/>
                <a:cs typeface="Arial" charset="0"/>
              </a:rPr>
              <a:t>Repeat steps =&gt; </a:t>
            </a:r>
          </a:p>
          <a:p>
            <a:r>
              <a:rPr lang="en-US" sz="2000" dirty="0">
                <a:latin typeface="Helvetica" charset="0"/>
                <a:ea typeface="Times New Roman" charset="0"/>
                <a:cs typeface="Arial" charset="0"/>
              </a:rPr>
              <a:t>Clonal clusters</a:t>
            </a:r>
          </a:p>
        </p:txBody>
      </p:sp>
    </p:spTree>
    <p:extLst>
      <p:ext uri="{BB962C8B-B14F-4D97-AF65-F5344CB8AC3E}">
        <p14:creationId xmlns:p14="http://schemas.microsoft.com/office/powerpoint/2010/main" val="3076862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868605-E473-AC49-8B20-8C7711B905BC}"/>
              </a:ext>
            </a:extLst>
          </p:cNvPr>
          <p:cNvSpPr>
            <a:spLocks noGrp="1"/>
          </p:cNvSpPr>
          <p:nvPr>
            <p:ph type="body" sz="quarter" idx="10"/>
          </p:nvPr>
        </p:nvSpPr>
        <p:spPr>
          <a:xfrm>
            <a:off x="838200" y="1876483"/>
            <a:ext cx="6812280" cy="3871829"/>
          </a:xfrm>
        </p:spPr>
        <p:txBody>
          <a:bodyPr/>
          <a:lstStyle/>
          <a:p>
            <a:pPr marL="514350" indent="-514350">
              <a:buFont typeface="+mj-lt"/>
              <a:buAutoNum type="arabicPeriod"/>
            </a:pPr>
            <a:r>
              <a:rPr lang="en-US" dirty="0"/>
              <a:t>Adapters contain primer binding sites.</a:t>
            </a:r>
          </a:p>
          <a:p>
            <a:pPr marL="514350" indent="-514350">
              <a:buFont typeface="+mj-lt"/>
              <a:buAutoNum type="arabicPeriod"/>
            </a:pPr>
            <a:r>
              <a:rPr lang="en-US" dirty="0"/>
              <a:t>Nucleotide with reversible terminator &amp; fluorophore added.</a:t>
            </a:r>
          </a:p>
          <a:p>
            <a:pPr marL="514350" indent="-514350">
              <a:buFont typeface="+mj-lt"/>
              <a:buAutoNum type="arabicPeriod"/>
            </a:pPr>
            <a:r>
              <a:rPr lang="en-US" dirty="0"/>
              <a:t>Image nucleotide added.</a:t>
            </a:r>
          </a:p>
          <a:p>
            <a:pPr marL="514350" indent="-514350">
              <a:buFont typeface="+mj-lt"/>
              <a:buAutoNum type="arabicPeriod"/>
            </a:pPr>
            <a:r>
              <a:rPr lang="en-US" dirty="0"/>
              <a:t>Remove terminator and fluorophore.</a:t>
            </a:r>
          </a:p>
          <a:p>
            <a:pPr marL="514350" indent="-514350">
              <a:buFont typeface="+mj-lt"/>
              <a:buAutoNum type="arabicPeriod"/>
            </a:pPr>
            <a:r>
              <a:rPr lang="en-US" dirty="0"/>
              <a:t>Repeat 2-4.</a:t>
            </a:r>
          </a:p>
          <a:p>
            <a:pPr marL="514350" indent="-514350">
              <a:buFont typeface="+mj-lt"/>
              <a:buAutoNum type="arabicPeriod"/>
            </a:pPr>
            <a:endParaRPr lang="en-US" dirty="0"/>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lstStyle/>
          <a:p>
            <a:r>
              <a:rPr lang="en-US" dirty="0"/>
              <a:t>Sequencing by Synthesis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12</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8181892" y="1934528"/>
            <a:ext cx="3949148" cy="4063724"/>
          </a:xfrm>
          <a:prstGeom prst="rect">
            <a:avLst/>
          </a:prstGeom>
        </p:spPr>
      </p:pic>
    </p:spTree>
    <p:extLst>
      <p:ext uri="{BB962C8B-B14F-4D97-AF65-F5344CB8AC3E}">
        <p14:creationId xmlns:p14="http://schemas.microsoft.com/office/powerpoint/2010/main" val="2084412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F73AE4-969C-DE46-B30E-58C6520E2CF1}"/>
              </a:ext>
            </a:extLst>
          </p:cNvPr>
          <p:cNvSpPr>
            <a:spLocks noGrp="1"/>
          </p:cNvSpPr>
          <p:nvPr>
            <p:ph type="title"/>
          </p:nvPr>
        </p:nvSpPr>
        <p:spPr/>
        <p:txBody>
          <a:bodyPr/>
          <a:lstStyle/>
          <a:p>
            <a:r>
              <a:rPr lang="en-US" dirty="0"/>
              <a:t>Strong signal from monoclonal clusters.</a:t>
            </a:r>
          </a:p>
        </p:txBody>
      </p:sp>
      <p:sp>
        <p:nvSpPr>
          <p:cNvPr id="4" name="Slide Number Placeholder 3">
            <a:extLst>
              <a:ext uri="{FF2B5EF4-FFF2-40B4-BE49-F238E27FC236}">
                <a16:creationId xmlns:a16="http://schemas.microsoft.com/office/drawing/2014/main" id="{55524B18-20B3-2745-A2AB-D500C2A237C1}"/>
              </a:ext>
            </a:extLst>
          </p:cNvPr>
          <p:cNvSpPr>
            <a:spLocks noGrp="1"/>
          </p:cNvSpPr>
          <p:nvPr>
            <p:ph type="sldNum" sz="quarter" idx="13"/>
          </p:nvPr>
        </p:nvSpPr>
        <p:spPr/>
        <p:txBody>
          <a:bodyPr/>
          <a:lstStyle/>
          <a:p>
            <a:fld id="{F5936FD3-174D-8740-A172-B7093C3E1B2E}" type="slidenum">
              <a:rPr lang="en-US" smtClean="0"/>
              <a:t>13</a:t>
            </a:fld>
            <a:endParaRPr lang="en-US"/>
          </a:p>
        </p:txBody>
      </p:sp>
      <p:pic>
        <p:nvPicPr>
          <p:cNvPr id="5" name="Picture 4">
            <a:extLst>
              <a:ext uri="{FF2B5EF4-FFF2-40B4-BE49-F238E27FC236}">
                <a16:creationId xmlns:a16="http://schemas.microsoft.com/office/drawing/2014/main" id="{307FF4B5-0A0F-E645-BFC4-7AC0E62ACB6A}"/>
              </a:ext>
            </a:extLst>
          </p:cNvPr>
          <p:cNvPicPr>
            <a:picLocks noChangeAspect="1"/>
          </p:cNvPicPr>
          <p:nvPr/>
        </p:nvPicPr>
        <p:blipFill>
          <a:blip r:embed="rId3"/>
          <a:stretch>
            <a:fillRect/>
          </a:stretch>
        </p:blipFill>
        <p:spPr>
          <a:xfrm>
            <a:off x="3657601" y="2038348"/>
            <a:ext cx="4456872" cy="4172228"/>
          </a:xfrm>
          <a:prstGeom prst="rect">
            <a:avLst/>
          </a:prstGeom>
        </p:spPr>
      </p:pic>
    </p:spTree>
    <p:extLst>
      <p:ext uri="{BB962C8B-B14F-4D97-AF65-F5344CB8AC3E}">
        <p14:creationId xmlns:p14="http://schemas.microsoft.com/office/powerpoint/2010/main" val="2024794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290D07-58DA-3C40-97F7-508A028B6867}"/>
              </a:ext>
            </a:extLst>
          </p:cNvPr>
          <p:cNvSpPr>
            <a:spLocks noGrp="1"/>
          </p:cNvSpPr>
          <p:nvPr>
            <p:ph type="body" sz="quarter" idx="10"/>
          </p:nvPr>
        </p:nvSpPr>
        <p:spPr>
          <a:xfrm>
            <a:off x="838200" y="1876483"/>
            <a:ext cx="10515600" cy="3484031"/>
          </a:xfrm>
        </p:spPr>
        <p:txBody>
          <a:bodyPr/>
          <a:lstStyle/>
          <a:p>
            <a:r>
              <a:rPr lang="en-US" dirty="0"/>
              <a:t>Read sequence.</a:t>
            </a:r>
          </a:p>
          <a:p>
            <a:endParaRPr lang="en-US" dirty="0"/>
          </a:p>
          <a:p>
            <a:r>
              <a:rPr lang="en-US" dirty="0"/>
              <a:t>Instrument used, flow cell id, lane number, tile number, etc.</a:t>
            </a:r>
          </a:p>
          <a:p>
            <a:endParaRPr lang="en-US" dirty="0"/>
          </a:p>
          <a:p>
            <a:r>
              <a:rPr lang="en-US" dirty="0"/>
              <a:t>Quality of each base call.</a:t>
            </a:r>
          </a:p>
          <a:p>
            <a:endParaRPr lang="en-US" dirty="0"/>
          </a:p>
          <a:p>
            <a:endParaRPr lang="en-US" dirty="0"/>
          </a:p>
        </p:txBody>
      </p:sp>
      <p:sp>
        <p:nvSpPr>
          <p:cNvPr id="3" name="Title 2">
            <a:extLst>
              <a:ext uri="{FF2B5EF4-FFF2-40B4-BE49-F238E27FC236}">
                <a16:creationId xmlns:a16="http://schemas.microsoft.com/office/drawing/2014/main" id="{43BFF79D-5849-2149-8A68-BD67B506391B}"/>
              </a:ext>
            </a:extLst>
          </p:cNvPr>
          <p:cNvSpPr>
            <a:spLocks noGrp="1"/>
          </p:cNvSpPr>
          <p:nvPr>
            <p:ph type="title"/>
          </p:nvPr>
        </p:nvSpPr>
        <p:spPr/>
        <p:txBody>
          <a:bodyPr>
            <a:normAutofit/>
          </a:bodyPr>
          <a:lstStyle/>
          <a:p>
            <a:r>
              <a:rPr lang="en-US" sz="3200" dirty="0"/>
              <a:t>FASTQ files contain detailed information about each read.</a:t>
            </a:r>
          </a:p>
        </p:txBody>
      </p:sp>
      <p:sp>
        <p:nvSpPr>
          <p:cNvPr id="4" name="Slide Number Placeholder 3">
            <a:extLst>
              <a:ext uri="{FF2B5EF4-FFF2-40B4-BE49-F238E27FC236}">
                <a16:creationId xmlns:a16="http://schemas.microsoft.com/office/drawing/2014/main" id="{3FB0E1AF-C0D9-3547-9DDD-F7E698F5104B}"/>
              </a:ext>
            </a:extLst>
          </p:cNvPr>
          <p:cNvSpPr>
            <a:spLocks noGrp="1"/>
          </p:cNvSpPr>
          <p:nvPr>
            <p:ph type="sldNum" sz="quarter" idx="13"/>
          </p:nvPr>
        </p:nvSpPr>
        <p:spPr/>
        <p:txBody>
          <a:bodyPr/>
          <a:lstStyle/>
          <a:p>
            <a:fld id="{F5936FD3-174D-8740-A172-B7093C3E1B2E}" type="slidenum">
              <a:rPr lang="en-US" smtClean="0"/>
              <a:t>14</a:t>
            </a:fld>
            <a:endParaRPr lang="en-US"/>
          </a:p>
        </p:txBody>
      </p:sp>
    </p:spTree>
    <p:extLst>
      <p:ext uri="{BB962C8B-B14F-4D97-AF65-F5344CB8AC3E}">
        <p14:creationId xmlns:p14="http://schemas.microsoft.com/office/powerpoint/2010/main" val="184815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15</a:t>
            </a:fld>
            <a:endParaRPr lang="en-US"/>
          </a:p>
        </p:txBody>
      </p:sp>
      <p:pic>
        <p:nvPicPr>
          <p:cNvPr id="6" name="Picture 5">
            <a:extLst>
              <a:ext uri="{FF2B5EF4-FFF2-40B4-BE49-F238E27FC236}">
                <a16:creationId xmlns:a16="http://schemas.microsoft.com/office/drawing/2014/main" id="{B1D02786-E246-4147-BBFE-9365D9892B28}"/>
              </a:ext>
            </a:extLst>
          </p:cNvPr>
          <p:cNvPicPr>
            <a:picLocks noChangeAspect="1"/>
          </p:cNvPicPr>
          <p:nvPr/>
        </p:nvPicPr>
        <p:blipFill>
          <a:blip r:embed="rId3"/>
          <a:stretch>
            <a:fillRect/>
          </a:stretch>
        </p:blipFill>
        <p:spPr>
          <a:xfrm>
            <a:off x="6573078" y="3498573"/>
            <a:ext cx="4536385" cy="1991691"/>
          </a:xfrm>
          <a:prstGeom prst="rect">
            <a:avLst/>
          </a:prstGeom>
        </p:spPr>
      </p:pic>
      <p:pic>
        <p:nvPicPr>
          <p:cNvPr id="8" name="Picture 7">
            <a:extLst>
              <a:ext uri="{FF2B5EF4-FFF2-40B4-BE49-F238E27FC236}">
                <a16:creationId xmlns:a16="http://schemas.microsoft.com/office/drawing/2014/main" id="{49E820B8-49BA-0A41-876D-12346C32B448}"/>
              </a:ext>
            </a:extLst>
          </p:cNvPr>
          <p:cNvPicPr>
            <a:picLocks noChangeAspect="1"/>
          </p:cNvPicPr>
          <p:nvPr/>
        </p:nvPicPr>
        <p:blipFill>
          <a:blip r:embed="rId4"/>
          <a:stretch>
            <a:fillRect/>
          </a:stretch>
        </p:blipFill>
        <p:spPr>
          <a:xfrm>
            <a:off x="1019588" y="3273286"/>
            <a:ext cx="4877629" cy="2022165"/>
          </a:xfrm>
          <a:prstGeom prst="rect">
            <a:avLst/>
          </a:prstGeom>
        </p:spPr>
      </p:pic>
      <p:cxnSp>
        <p:nvCxnSpPr>
          <p:cNvPr id="11" name="Straight Connector 10">
            <a:extLst>
              <a:ext uri="{FF2B5EF4-FFF2-40B4-BE49-F238E27FC236}">
                <a16:creationId xmlns:a16="http://schemas.microsoft.com/office/drawing/2014/main" id="{1D68E8A4-D3C3-664C-A87E-773BA58C1270}"/>
              </a:ext>
            </a:extLst>
          </p:cNvPr>
          <p:cNvCxnSpPr>
            <a:cxnSpLocks/>
          </p:cNvCxnSpPr>
          <p:nvPr/>
        </p:nvCxnSpPr>
        <p:spPr>
          <a:xfrm>
            <a:off x="6188765" y="2226365"/>
            <a:ext cx="0" cy="386963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38A56C-1C0C-3246-9A6B-C835FB02B6C5}"/>
              </a:ext>
            </a:extLst>
          </p:cNvPr>
          <p:cNvSpPr txBox="1"/>
          <p:nvPr/>
        </p:nvSpPr>
        <p:spPr>
          <a:xfrm>
            <a:off x="194806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Ideal world</a:t>
            </a:r>
          </a:p>
        </p:txBody>
      </p:sp>
      <p:sp>
        <p:nvSpPr>
          <p:cNvPr id="14" name="TextBox 13">
            <a:extLst>
              <a:ext uri="{FF2B5EF4-FFF2-40B4-BE49-F238E27FC236}">
                <a16:creationId xmlns:a16="http://schemas.microsoft.com/office/drawing/2014/main" id="{F0C2E028-28D2-2D4A-BDD9-9E8533E21220}"/>
              </a:ext>
            </a:extLst>
          </p:cNvPr>
          <p:cNvSpPr txBox="1"/>
          <p:nvPr/>
        </p:nvSpPr>
        <p:spPr>
          <a:xfrm>
            <a:off x="801093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Real world</a:t>
            </a:r>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a:t>Image adapted from a Broad Institute presentation (link in description).</a:t>
            </a:r>
            <a:endParaRPr lang="en-US" dirty="0"/>
          </a:p>
        </p:txBody>
      </p:sp>
    </p:spTree>
    <p:extLst>
      <p:ext uri="{BB962C8B-B14F-4D97-AF65-F5344CB8AC3E}">
        <p14:creationId xmlns:p14="http://schemas.microsoft.com/office/powerpoint/2010/main" val="2871928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16</a:t>
            </a:fld>
            <a:endParaRPr lang="en-US"/>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dirty="0"/>
              <a:t>Image adapted from Pfeiffer et al., Scientific Reports, (2018) 8:10950.</a:t>
            </a:r>
          </a:p>
        </p:txBody>
      </p:sp>
      <p:pic>
        <p:nvPicPr>
          <p:cNvPr id="5" name="Picture 4">
            <a:extLst>
              <a:ext uri="{FF2B5EF4-FFF2-40B4-BE49-F238E27FC236}">
                <a16:creationId xmlns:a16="http://schemas.microsoft.com/office/drawing/2014/main" id="{100BE0E9-039D-124B-97D5-DE569A2988F7}"/>
              </a:ext>
            </a:extLst>
          </p:cNvPr>
          <p:cNvPicPr>
            <a:picLocks noChangeAspect="1"/>
          </p:cNvPicPr>
          <p:nvPr/>
        </p:nvPicPr>
        <p:blipFill>
          <a:blip r:embed="rId3"/>
          <a:stretch>
            <a:fillRect/>
          </a:stretch>
        </p:blipFill>
        <p:spPr>
          <a:xfrm>
            <a:off x="2372730" y="2317314"/>
            <a:ext cx="7459157" cy="3340683"/>
          </a:xfrm>
          <a:prstGeom prst="rect">
            <a:avLst/>
          </a:prstGeom>
        </p:spPr>
      </p:pic>
    </p:spTree>
    <p:extLst>
      <p:ext uri="{BB962C8B-B14F-4D97-AF65-F5344CB8AC3E}">
        <p14:creationId xmlns:p14="http://schemas.microsoft.com/office/powerpoint/2010/main" val="2273271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CFF48-C81B-3C40-AB5C-ABB9A7B49332}"/>
              </a:ext>
            </a:extLst>
          </p:cNvPr>
          <p:cNvSpPr>
            <a:spLocks noGrp="1"/>
          </p:cNvSpPr>
          <p:nvPr>
            <p:ph type="body" sz="quarter" idx="10"/>
          </p:nvPr>
        </p:nvSpPr>
        <p:spPr>
          <a:xfrm>
            <a:off x="838200" y="1876483"/>
            <a:ext cx="10515600" cy="4478149"/>
          </a:xfrm>
        </p:spPr>
        <p:txBody>
          <a:bodyPr/>
          <a:lstStyle/>
          <a:p>
            <a:r>
              <a:rPr lang="en-US" sz="2400" dirty="0"/>
              <a:t>Blocking of synthesis after one nucleotide addition may be inefficient.</a:t>
            </a:r>
          </a:p>
          <a:p>
            <a:r>
              <a:rPr lang="en-US" sz="2400" dirty="0"/>
              <a:t>Clusters might not be monoclonal.</a:t>
            </a:r>
          </a:p>
          <a:p>
            <a:r>
              <a:rPr lang="en-US" sz="2400" dirty="0"/>
              <a:t>A tile may be out of focus.</a:t>
            </a:r>
          </a:p>
          <a:p>
            <a:r>
              <a:rPr lang="en-US" sz="2400" dirty="0"/>
              <a:t>Oil, reagent, etc. on flow cell or imaging component, etc.</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=&gt; Need to record quality of each base call.</a:t>
            </a:r>
          </a:p>
        </p:txBody>
      </p:sp>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Possible causes</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17</a:t>
            </a:fld>
            <a:endParaRPr lang="en-US"/>
          </a:p>
        </p:txBody>
      </p:sp>
      <p:pic>
        <p:nvPicPr>
          <p:cNvPr id="7" name="Picture 6">
            <a:extLst>
              <a:ext uri="{FF2B5EF4-FFF2-40B4-BE49-F238E27FC236}">
                <a16:creationId xmlns:a16="http://schemas.microsoft.com/office/drawing/2014/main" id="{65502844-E661-CB43-AB3F-522DFEDDF146}"/>
              </a:ext>
            </a:extLst>
          </p:cNvPr>
          <p:cNvPicPr>
            <a:picLocks noChangeAspect="1"/>
          </p:cNvPicPr>
          <p:nvPr/>
        </p:nvPicPr>
        <p:blipFill rotWithShape="1">
          <a:blip r:embed="rId3"/>
          <a:srcRect l="-23170" r="23170"/>
          <a:stretch/>
        </p:blipFill>
        <p:spPr>
          <a:xfrm rot="16200000">
            <a:off x="5186595" y="1791845"/>
            <a:ext cx="2082800" cy="6146800"/>
          </a:xfrm>
          <a:prstGeom prst="rect">
            <a:avLst/>
          </a:prstGeom>
        </p:spPr>
      </p:pic>
      <p:sp>
        <p:nvSpPr>
          <p:cNvPr id="8" name="TextBox 7">
            <a:extLst>
              <a:ext uri="{FF2B5EF4-FFF2-40B4-BE49-F238E27FC236}">
                <a16:creationId xmlns:a16="http://schemas.microsoft.com/office/drawing/2014/main" id="{F9965A1D-759F-DA42-8A8B-4DF14688DE0E}"/>
              </a:ext>
            </a:extLst>
          </p:cNvPr>
          <p:cNvSpPr txBox="1"/>
          <p:nvPr/>
        </p:nvSpPr>
        <p:spPr>
          <a:xfrm>
            <a:off x="2668249" y="4032354"/>
            <a:ext cx="516325" cy="1409076"/>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591826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AF6E56-D9D3-9C47-BD5D-C3D1544B5007}"/>
              </a:ext>
            </a:extLst>
          </p:cNvPr>
          <p:cNvSpPr>
            <a:spLocks noGrp="1"/>
          </p:cNvSpPr>
          <p:nvPr>
            <p:ph type="body" sz="quarter" idx="10"/>
          </p:nvPr>
        </p:nvSpPr>
        <p:spPr>
          <a:xfrm>
            <a:off x="838200" y="1876483"/>
            <a:ext cx="10515600" cy="387798"/>
          </a:xfrm>
        </p:spPr>
        <p:txBody>
          <a:bodyPr/>
          <a:lstStyle/>
          <a:p>
            <a:r>
              <a:rPr lang="en-US" dirty="0"/>
              <a:t>Open </a:t>
            </a:r>
            <a:r>
              <a:rPr lang="en-US" dirty="0" err="1"/>
              <a:t>Single_read.fastq</a:t>
            </a:r>
            <a:endParaRPr lang="en-US" dirty="0"/>
          </a:p>
        </p:txBody>
      </p:sp>
      <p:sp>
        <p:nvSpPr>
          <p:cNvPr id="3" name="Title 2">
            <a:extLst>
              <a:ext uri="{FF2B5EF4-FFF2-40B4-BE49-F238E27FC236}">
                <a16:creationId xmlns:a16="http://schemas.microsoft.com/office/drawing/2014/main" id="{056A1F85-0120-284C-A854-168FF3C389CC}"/>
              </a:ext>
            </a:extLst>
          </p:cNvPr>
          <p:cNvSpPr>
            <a:spLocks noGrp="1"/>
          </p:cNvSpPr>
          <p:nvPr>
            <p:ph type="title"/>
          </p:nvPr>
        </p:nvSpPr>
        <p:spPr/>
        <p:txBody>
          <a:bodyPr/>
          <a:lstStyle/>
          <a:p>
            <a:r>
              <a:rPr lang="en-US" dirty="0"/>
              <a:t>Example FASTQ file with one read only.</a:t>
            </a:r>
          </a:p>
        </p:txBody>
      </p:sp>
      <p:sp>
        <p:nvSpPr>
          <p:cNvPr id="4" name="Slide Number Placeholder 3">
            <a:extLst>
              <a:ext uri="{FF2B5EF4-FFF2-40B4-BE49-F238E27FC236}">
                <a16:creationId xmlns:a16="http://schemas.microsoft.com/office/drawing/2014/main" id="{A24265BE-3344-0D42-B3A4-97EC7C637C12}"/>
              </a:ext>
            </a:extLst>
          </p:cNvPr>
          <p:cNvSpPr>
            <a:spLocks noGrp="1"/>
          </p:cNvSpPr>
          <p:nvPr>
            <p:ph type="sldNum" sz="quarter" idx="13"/>
          </p:nvPr>
        </p:nvSpPr>
        <p:spPr/>
        <p:txBody>
          <a:bodyPr/>
          <a:lstStyle/>
          <a:p>
            <a:fld id="{F5936FD3-174D-8740-A172-B7093C3E1B2E}" type="slidenum">
              <a:rPr lang="en-US" smtClean="0"/>
              <a:t>18</a:t>
            </a:fld>
            <a:endParaRPr lang="en-US"/>
          </a:p>
        </p:txBody>
      </p:sp>
    </p:spTree>
    <p:extLst>
      <p:ext uri="{BB962C8B-B14F-4D97-AF65-F5344CB8AC3E}">
        <p14:creationId xmlns:p14="http://schemas.microsoft.com/office/powerpoint/2010/main" val="1711401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50CFC-FA1A-9C4A-B895-618112395F16}"/>
              </a:ext>
            </a:extLst>
          </p:cNvPr>
          <p:cNvSpPr>
            <a:spLocks noGrp="1"/>
          </p:cNvSpPr>
          <p:nvPr>
            <p:ph type="title"/>
          </p:nvPr>
        </p:nvSpPr>
        <p:spPr/>
        <p:txBody>
          <a:bodyPr>
            <a:normAutofit fontScale="90000"/>
          </a:bodyPr>
          <a:lstStyle/>
          <a:p>
            <a:r>
              <a:rPr lang="en-US" sz="3200" dirty="0"/>
              <a:t>Four lines per read: </a:t>
            </a:r>
            <a:br>
              <a:rPr lang="en-US" sz="3200" dirty="0"/>
            </a:br>
            <a:r>
              <a:rPr lang="en-US" sz="3200" dirty="0"/>
              <a:t>1. Read ID, 2. Sequence, 3. Space for optional info, 4. Quality. </a:t>
            </a:r>
          </a:p>
        </p:txBody>
      </p:sp>
      <p:sp>
        <p:nvSpPr>
          <p:cNvPr id="4" name="Slide Number Placeholder 3">
            <a:extLst>
              <a:ext uri="{FF2B5EF4-FFF2-40B4-BE49-F238E27FC236}">
                <a16:creationId xmlns:a16="http://schemas.microsoft.com/office/drawing/2014/main" id="{662753B3-2A0F-2248-99FB-9B2532955A62}"/>
              </a:ext>
            </a:extLst>
          </p:cNvPr>
          <p:cNvSpPr>
            <a:spLocks noGrp="1"/>
          </p:cNvSpPr>
          <p:nvPr>
            <p:ph type="sldNum" sz="quarter" idx="13"/>
          </p:nvPr>
        </p:nvSpPr>
        <p:spPr/>
        <p:txBody>
          <a:bodyPr/>
          <a:lstStyle/>
          <a:p>
            <a:fld id="{F5936FD3-174D-8740-A172-B7093C3E1B2E}" type="slidenum">
              <a:rPr lang="en-US" smtClean="0"/>
              <a:t>19</a:t>
            </a:fld>
            <a:endParaRPr lang="en-US"/>
          </a:p>
        </p:txBody>
      </p:sp>
      <p:pic>
        <p:nvPicPr>
          <p:cNvPr id="6" name="Picture 5">
            <a:extLst>
              <a:ext uri="{FF2B5EF4-FFF2-40B4-BE49-F238E27FC236}">
                <a16:creationId xmlns:a16="http://schemas.microsoft.com/office/drawing/2014/main" id="{EADF47B4-9FC3-A141-8C8F-BE6F5145BCD1}"/>
              </a:ext>
            </a:extLst>
          </p:cNvPr>
          <p:cNvPicPr>
            <a:picLocks noChangeAspect="1"/>
          </p:cNvPicPr>
          <p:nvPr/>
        </p:nvPicPr>
        <p:blipFill>
          <a:blip r:embed="rId3"/>
          <a:stretch>
            <a:fillRect/>
          </a:stretch>
        </p:blipFill>
        <p:spPr>
          <a:xfrm>
            <a:off x="838200" y="2017554"/>
            <a:ext cx="10528300" cy="4338796"/>
          </a:xfrm>
          <a:prstGeom prst="rect">
            <a:avLst/>
          </a:prstGeom>
        </p:spPr>
      </p:pic>
      <p:sp>
        <p:nvSpPr>
          <p:cNvPr id="7" name="Footer Placeholder 12">
            <a:extLst>
              <a:ext uri="{FF2B5EF4-FFF2-40B4-BE49-F238E27FC236}">
                <a16:creationId xmlns:a16="http://schemas.microsoft.com/office/drawing/2014/main" id="{7F628586-4CE0-D049-AF67-7D989A00A91B}"/>
              </a:ext>
            </a:extLst>
          </p:cNvPr>
          <p:cNvSpPr>
            <a:spLocks noGrp="1"/>
          </p:cNvSpPr>
          <p:nvPr>
            <p:ph type="ftr" sz="quarter" idx="12"/>
          </p:nvPr>
        </p:nvSpPr>
        <p:spPr>
          <a:xfrm>
            <a:off x="4038600" y="6538912"/>
            <a:ext cx="4414520" cy="365125"/>
          </a:xfrm>
        </p:spPr>
        <p:txBody>
          <a:bodyPr/>
          <a:lstStyle/>
          <a:p>
            <a:r>
              <a:rPr lang="en-US"/>
              <a:t>Image adapted from blog by Lauren Launen (link in description).</a:t>
            </a:r>
            <a:endParaRPr lang="en-US" dirty="0"/>
          </a:p>
        </p:txBody>
      </p:sp>
    </p:spTree>
    <p:extLst>
      <p:ext uri="{BB962C8B-B14F-4D97-AF65-F5344CB8AC3E}">
        <p14:creationId xmlns:p14="http://schemas.microsoft.com/office/powerpoint/2010/main" val="1345074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9D0D7-8819-A445-9A1A-2612729E469A}"/>
              </a:ext>
            </a:extLst>
          </p:cNvPr>
          <p:cNvSpPr>
            <a:spLocks noGrp="1"/>
          </p:cNvSpPr>
          <p:nvPr>
            <p:ph type="body" sz="quarter" idx="10"/>
          </p:nvPr>
        </p:nvSpPr>
        <p:spPr>
          <a:xfrm>
            <a:off x="838200" y="1876483"/>
            <a:ext cx="10515600" cy="2451953"/>
          </a:xfrm>
        </p:spPr>
        <p:txBody>
          <a:bodyPr/>
          <a:lstStyle/>
          <a:p>
            <a:r>
              <a:rPr lang="en-US" dirty="0"/>
              <a:t>Demystifying RNA-</a:t>
            </a:r>
            <a:r>
              <a:rPr lang="en-US" dirty="0" err="1"/>
              <a:t>Seq</a:t>
            </a:r>
            <a:r>
              <a:rPr lang="en-US" dirty="0"/>
              <a:t> computational analysis.</a:t>
            </a:r>
          </a:p>
          <a:p>
            <a:endParaRPr lang="en-US" dirty="0"/>
          </a:p>
          <a:p>
            <a:r>
              <a:rPr lang="en-US" dirty="0"/>
              <a:t>Enable informed conversations with computational biologists.</a:t>
            </a:r>
          </a:p>
          <a:p>
            <a:endParaRPr lang="en-US" dirty="0"/>
          </a:p>
          <a:p>
            <a:r>
              <a:rPr lang="en-US" dirty="0"/>
              <a:t>Work with Galaxy.</a:t>
            </a:r>
          </a:p>
        </p:txBody>
      </p:sp>
      <p:sp>
        <p:nvSpPr>
          <p:cNvPr id="3" name="Title 2">
            <a:extLst>
              <a:ext uri="{FF2B5EF4-FFF2-40B4-BE49-F238E27FC236}">
                <a16:creationId xmlns:a16="http://schemas.microsoft.com/office/drawing/2014/main" id="{35425F3A-360E-E94F-9BED-9219811580A9}"/>
              </a:ext>
            </a:extLst>
          </p:cNvPr>
          <p:cNvSpPr>
            <a:spLocks noGrp="1"/>
          </p:cNvSpPr>
          <p:nvPr>
            <p:ph type="title"/>
          </p:nvPr>
        </p:nvSpPr>
        <p:spPr/>
        <p:txBody>
          <a:bodyPr/>
          <a:lstStyle/>
          <a:p>
            <a:r>
              <a:rPr lang="en-US" dirty="0"/>
              <a:t>Overall goals</a:t>
            </a:r>
          </a:p>
        </p:txBody>
      </p:sp>
      <p:sp>
        <p:nvSpPr>
          <p:cNvPr id="4" name="Slide Number Placeholder 3">
            <a:extLst>
              <a:ext uri="{FF2B5EF4-FFF2-40B4-BE49-F238E27FC236}">
                <a16:creationId xmlns:a16="http://schemas.microsoft.com/office/drawing/2014/main" id="{CE7DCF95-DB0F-6140-85F9-847BBA2B2149}"/>
              </a:ext>
            </a:extLst>
          </p:cNvPr>
          <p:cNvSpPr>
            <a:spLocks noGrp="1"/>
          </p:cNvSpPr>
          <p:nvPr>
            <p:ph type="sldNum" sz="quarter" idx="13"/>
          </p:nvPr>
        </p:nvSpPr>
        <p:spPr/>
        <p:txBody>
          <a:bodyPr/>
          <a:lstStyle/>
          <a:p>
            <a:fld id="{F5936FD3-174D-8740-A172-B7093C3E1B2E}" type="slidenum">
              <a:rPr lang="en-US" smtClean="0"/>
              <a:t>2</a:t>
            </a:fld>
            <a:endParaRPr lang="en-US"/>
          </a:p>
        </p:txBody>
      </p:sp>
    </p:spTree>
    <p:extLst>
      <p:ext uri="{BB962C8B-B14F-4D97-AF65-F5344CB8AC3E}">
        <p14:creationId xmlns:p14="http://schemas.microsoft.com/office/powerpoint/2010/main" val="202556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481AD6-DD53-5545-95C7-08D259C069DF}"/>
              </a:ext>
            </a:extLst>
          </p:cNvPr>
          <p:cNvSpPr>
            <a:spLocks noGrp="1"/>
          </p:cNvSpPr>
          <p:nvPr>
            <p:ph type="title"/>
          </p:nvPr>
        </p:nvSpPr>
        <p:spPr/>
        <p:txBody>
          <a:bodyPr>
            <a:normAutofit/>
          </a:bodyPr>
          <a:lstStyle/>
          <a:p>
            <a:pPr>
              <a:lnSpc>
                <a:spcPct val="100000"/>
              </a:lnSpc>
            </a:pPr>
            <a:r>
              <a:rPr lang="en-US" dirty="0"/>
              <a:t>Quality is encoded as symbols.</a:t>
            </a:r>
            <a:br>
              <a:rPr lang="en-US" dirty="0"/>
            </a:br>
            <a:endParaRPr lang="en-US" sz="2000" dirty="0"/>
          </a:p>
        </p:txBody>
      </p:sp>
      <p:sp>
        <p:nvSpPr>
          <p:cNvPr id="7" name="Text Placeholder 6">
            <a:extLst>
              <a:ext uri="{FF2B5EF4-FFF2-40B4-BE49-F238E27FC236}">
                <a16:creationId xmlns:a16="http://schemas.microsoft.com/office/drawing/2014/main" id="{7E76F42A-D4D8-F54F-B82C-6CD74590D261}"/>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F1FE4AEC-77C4-0C43-833E-546AC7CD2FFF}"/>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20</a:t>
            </a:fld>
            <a:endParaRPr lang="en-US"/>
          </a:p>
        </p:txBody>
      </p:sp>
      <p:pic>
        <p:nvPicPr>
          <p:cNvPr id="6" name="Picture 5">
            <a:extLst>
              <a:ext uri="{FF2B5EF4-FFF2-40B4-BE49-F238E27FC236}">
                <a16:creationId xmlns:a16="http://schemas.microsoft.com/office/drawing/2014/main" id="{FE550B9A-8951-8A4E-85A7-0E0B94635032}"/>
              </a:ext>
            </a:extLst>
          </p:cNvPr>
          <p:cNvPicPr>
            <a:picLocks noChangeAspect="1"/>
          </p:cNvPicPr>
          <p:nvPr/>
        </p:nvPicPr>
        <p:blipFill>
          <a:blip r:embed="rId3"/>
          <a:stretch>
            <a:fillRect/>
          </a:stretch>
        </p:blipFill>
        <p:spPr>
          <a:xfrm>
            <a:off x="5092700" y="1102658"/>
            <a:ext cx="6262688" cy="5253691"/>
          </a:xfrm>
          <a:prstGeom prst="rect">
            <a:avLst/>
          </a:prstGeom>
        </p:spPr>
      </p:pic>
      <p:sp>
        <p:nvSpPr>
          <p:cNvPr id="10" name="TextBox 9">
            <a:extLst>
              <a:ext uri="{FF2B5EF4-FFF2-40B4-BE49-F238E27FC236}">
                <a16:creationId xmlns:a16="http://schemas.microsoft.com/office/drawing/2014/main" id="{E6ABD089-EC45-4644-B398-F52DCD162183}"/>
              </a:ext>
            </a:extLst>
          </p:cNvPr>
          <p:cNvSpPr txBox="1"/>
          <p:nvPr/>
        </p:nvSpPr>
        <p:spPr>
          <a:xfrm>
            <a:off x="7686259" y="6858000"/>
            <a:ext cx="4770784" cy="117474"/>
          </a:xfrm>
          <a:prstGeom prst="rect">
            <a:avLst/>
          </a:prstGeom>
          <a:noFill/>
          <a:ln>
            <a:noFill/>
          </a:ln>
        </p:spPr>
        <p:txBody>
          <a:bodyPr wrap="square" rtlCol="0" anchor="ctr" anchorCtr="0">
            <a:noAutofit/>
          </a:bodyPr>
          <a:lstStyle/>
          <a:p>
            <a:pPr>
              <a:spcAft>
                <a:spcPts val="600"/>
              </a:spcAft>
            </a:pPr>
            <a:r>
              <a:rPr lang="en-US" sz="1400" dirty="0"/>
              <a:t>Link for Illumina encoding of scores in description.</a:t>
            </a:r>
            <a:endParaRPr lang="en-US" sz="1400" dirty="0">
              <a:latin typeface="Helvetica" charset="0"/>
              <a:ea typeface="Times New Roman" charset="0"/>
              <a:cs typeface="Arial" charset="0"/>
            </a:endParaRPr>
          </a:p>
          <a:p>
            <a:pPr>
              <a:spcAft>
                <a:spcPts val="600"/>
              </a:spcAft>
            </a:pPr>
            <a:endParaRPr lang="en-US" sz="14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4CD4D4D8-AD22-CC44-BE25-841C3FD96A07}"/>
              </a:ext>
            </a:extLst>
          </p:cNvPr>
          <p:cNvSpPr txBox="1"/>
          <p:nvPr/>
        </p:nvSpPr>
        <p:spPr>
          <a:xfrm>
            <a:off x="5419165" y="457200"/>
            <a:ext cx="5593976" cy="363071"/>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Quality measured in terms of </a:t>
            </a:r>
            <a:r>
              <a:rPr lang="en-US" sz="2000" dirty="0" err="1">
                <a:latin typeface="Helvetica" charset="0"/>
                <a:ea typeface="Times New Roman" charset="0"/>
                <a:cs typeface="Arial" charset="0"/>
              </a:rPr>
              <a:t>Phred</a:t>
            </a:r>
            <a:r>
              <a:rPr lang="en-US" sz="2000" dirty="0">
                <a:latin typeface="Helvetica" charset="0"/>
                <a:ea typeface="Times New Roman" charset="0"/>
                <a:cs typeface="Arial" charset="0"/>
              </a:rPr>
              <a:t> scores.</a:t>
            </a:r>
          </a:p>
        </p:txBody>
      </p:sp>
    </p:spTree>
    <p:extLst>
      <p:ext uri="{BB962C8B-B14F-4D97-AF65-F5344CB8AC3E}">
        <p14:creationId xmlns:p14="http://schemas.microsoft.com/office/powerpoint/2010/main" val="311457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BA961-F7EB-DA4B-A04B-EC8846B7C65D}"/>
              </a:ext>
            </a:extLst>
          </p:cNvPr>
          <p:cNvSpPr>
            <a:spLocks noGrp="1"/>
          </p:cNvSpPr>
          <p:nvPr>
            <p:ph type="body" sz="quarter" idx="10"/>
          </p:nvPr>
        </p:nvSpPr>
        <p:spPr>
          <a:xfrm>
            <a:off x="838200" y="1876483"/>
            <a:ext cx="10515600" cy="387798"/>
          </a:xfrm>
        </p:spPr>
        <p:txBody>
          <a:bodyPr/>
          <a:lstStyle/>
          <a:p>
            <a:r>
              <a:rPr lang="en-US" dirty="0"/>
              <a:t>Open Bacteria_GATTACA_L001_R1_001.fastq.</a:t>
            </a:r>
          </a:p>
        </p:txBody>
      </p:sp>
      <p:sp>
        <p:nvSpPr>
          <p:cNvPr id="3" name="Title 2">
            <a:extLst>
              <a:ext uri="{FF2B5EF4-FFF2-40B4-BE49-F238E27FC236}">
                <a16:creationId xmlns:a16="http://schemas.microsoft.com/office/drawing/2014/main" id="{1A8FD168-7E96-2546-932D-03F212BF3B79}"/>
              </a:ext>
            </a:extLst>
          </p:cNvPr>
          <p:cNvSpPr>
            <a:spLocks noGrp="1"/>
          </p:cNvSpPr>
          <p:nvPr>
            <p:ph type="title"/>
          </p:nvPr>
        </p:nvSpPr>
        <p:spPr/>
        <p:txBody>
          <a:bodyPr>
            <a:normAutofit/>
          </a:bodyPr>
          <a:lstStyle/>
          <a:p>
            <a:r>
              <a:rPr lang="en-US" sz="3200" dirty="0"/>
              <a:t>Adapters, primers, contaminants, target sequences, etc. represented in FASTQ files.</a:t>
            </a:r>
          </a:p>
        </p:txBody>
      </p:sp>
      <p:sp>
        <p:nvSpPr>
          <p:cNvPr id="4" name="Slide Number Placeholder 3">
            <a:extLst>
              <a:ext uri="{FF2B5EF4-FFF2-40B4-BE49-F238E27FC236}">
                <a16:creationId xmlns:a16="http://schemas.microsoft.com/office/drawing/2014/main" id="{31C0075E-6592-474C-8FFA-5D26A92286C5}"/>
              </a:ext>
            </a:extLst>
          </p:cNvPr>
          <p:cNvSpPr>
            <a:spLocks noGrp="1"/>
          </p:cNvSpPr>
          <p:nvPr>
            <p:ph type="sldNum" sz="quarter" idx="13"/>
          </p:nvPr>
        </p:nvSpPr>
        <p:spPr/>
        <p:txBody>
          <a:bodyPr/>
          <a:lstStyle/>
          <a:p>
            <a:fld id="{F5936FD3-174D-8740-A172-B7093C3E1B2E}" type="slidenum">
              <a:rPr lang="en-US" smtClean="0"/>
              <a:t>21</a:t>
            </a:fld>
            <a:endParaRPr lang="en-US"/>
          </a:p>
        </p:txBody>
      </p:sp>
    </p:spTree>
    <p:extLst>
      <p:ext uri="{BB962C8B-B14F-4D97-AF65-F5344CB8AC3E}">
        <p14:creationId xmlns:p14="http://schemas.microsoft.com/office/powerpoint/2010/main" val="4275232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normAutofit fontScale="90000"/>
          </a:bodyPr>
          <a:lstStyle/>
          <a:p>
            <a:r>
              <a:rPr lang="en-US" dirty="0"/>
              <a:t>Length of insert &lt; Length of reads ordered</a:t>
            </a:r>
            <a:br>
              <a:rPr lang="en-US" dirty="0"/>
            </a:br>
            <a:r>
              <a:rPr lang="en-US" dirty="0"/>
              <a:t>=&gt; Adapters included in reads.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22</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4121426" y="1829597"/>
            <a:ext cx="3949148" cy="4063724"/>
          </a:xfrm>
          <a:prstGeom prst="rect">
            <a:avLst/>
          </a:prstGeom>
        </p:spPr>
      </p:pic>
    </p:spTree>
    <p:extLst>
      <p:ext uri="{BB962C8B-B14F-4D97-AF65-F5344CB8AC3E}">
        <p14:creationId xmlns:p14="http://schemas.microsoft.com/office/powerpoint/2010/main" val="291135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16652-E6DF-CA49-B582-33F2EDB178AD}"/>
              </a:ext>
            </a:extLst>
          </p:cNvPr>
          <p:cNvSpPr>
            <a:spLocks noGrp="1"/>
          </p:cNvSpPr>
          <p:nvPr>
            <p:ph type="body" sz="quarter" idx="10"/>
          </p:nvPr>
        </p:nvSpPr>
        <p:spPr>
          <a:xfrm>
            <a:off x="838200" y="1876483"/>
            <a:ext cx="10793506" cy="4498667"/>
          </a:xfrm>
        </p:spPr>
        <p:txBody>
          <a:bodyPr/>
          <a:lstStyle/>
          <a:p>
            <a:r>
              <a:rPr lang="en-US" sz="2000" dirty="0"/>
              <a:t>File names often follow a format.</a:t>
            </a:r>
          </a:p>
          <a:p>
            <a:pPr lvl="1"/>
            <a:r>
              <a:rPr lang="en-US" sz="2000" dirty="0" err="1"/>
              <a:t>SampleName_Barcode_LaneNumber_ReadNumber_SetNumber.fastq</a:t>
            </a:r>
            <a:endParaRPr lang="en-US" sz="2000" dirty="0"/>
          </a:p>
          <a:p>
            <a:pPr lvl="1"/>
            <a:r>
              <a:rPr lang="en-US" sz="2000" dirty="0"/>
              <a:t>Ex – Bacteria_GATTACA_L001_R1_001.fastq</a:t>
            </a:r>
          </a:p>
          <a:p>
            <a:pPr lvl="1"/>
            <a:endParaRPr lang="en-US" sz="2000" dirty="0"/>
          </a:p>
          <a:p>
            <a:r>
              <a:rPr lang="en-US" sz="2000" dirty="0"/>
              <a:t>Paired-end reads named with R1 and R2 in file name.</a:t>
            </a:r>
          </a:p>
          <a:p>
            <a:pPr lvl="1"/>
            <a:r>
              <a:rPr lang="en-US" sz="2000" dirty="0"/>
              <a:t>Ex – Bacteria_GATTACA_L001_R1_001.fastq and Bacteria_GATTACA_L001_R2_001.fastq</a:t>
            </a:r>
          </a:p>
          <a:p>
            <a:pPr marL="457200" lvl="1" indent="0">
              <a:buNone/>
            </a:pPr>
            <a:endParaRPr lang="en-US" sz="2000" dirty="0"/>
          </a:p>
          <a:p>
            <a:pPr marL="457200" lvl="1" indent="0">
              <a:buNone/>
            </a:pPr>
            <a:endParaRPr lang="en-US" sz="2000" dirty="0"/>
          </a:p>
          <a:p>
            <a:r>
              <a:rPr lang="en-US" sz="2000" dirty="0"/>
              <a:t>File extensions may be </a:t>
            </a:r>
            <a:r>
              <a:rPr lang="en-US" sz="2000" i="1" dirty="0"/>
              <a:t>.</a:t>
            </a:r>
            <a:r>
              <a:rPr lang="en-US" sz="2000" i="1" dirty="0" err="1"/>
              <a:t>fq</a:t>
            </a:r>
            <a:r>
              <a:rPr lang="en-US" sz="2000" i="1" dirty="0"/>
              <a:t> </a:t>
            </a:r>
            <a:r>
              <a:rPr lang="en-US" sz="2000" dirty="0"/>
              <a:t>or even </a:t>
            </a:r>
            <a:r>
              <a:rPr lang="en-US" sz="2000" i="1" dirty="0"/>
              <a:t>.txt</a:t>
            </a:r>
            <a:r>
              <a:rPr lang="en-US" sz="2000" dirty="0"/>
              <a:t>.</a:t>
            </a:r>
          </a:p>
          <a:p>
            <a:r>
              <a:rPr lang="en-US" sz="2000" dirty="0"/>
              <a:t>Often compressed using </a:t>
            </a:r>
            <a:r>
              <a:rPr lang="en-US" sz="2000" i="1" dirty="0" err="1"/>
              <a:t>gzip</a:t>
            </a:r>
            <a:r>
              <a:rPr lang="en-US" sz="2000" i="1" dirty="0"/>
              <a:t>.</a:t>
            </a:r>
          </a:p>
          <a:p>
            <a:pPr lvl="1"/>
            <a:r>
              <a:rPr lang="en-US" sz="2000" i="1" dirty="0" err="1"/>
              <a:t>gzip</a:t>
            </a:r>
            <a:r>
              <a:rPr lang="en-US" sz="2000" i="1" dirty="0"/>
              <a:t> </a:t>
            </a:r>
            <a:r>
              <a:rPr lang="en-US" sz="2000" dirty="0"/>
              <a:t>is free and open-source</a:t>
            </a:r>
            <a:r>
              <a:rPr lang="en-US" sz="2000" i="1" dirty="0"/>
              <a:t>.</a:t>
            </a:r>
          </a:p>
          <a:p>
            <a:pPr lvl="1"/>
            <a:r>
              <a:rPr lang="en-US" sz="2000" dirty="0"/>
              <a:t>Resulting file names have </a:t>
            </a:r>
            <a:r>
              <a:rPr lang="en-US" sz="2000" i="1" dirty="0"/>
              <a:t>.</a:t>
            </a:r>
            <a:r>
              <a:rPr lang="en-US" sz="2000" i="1" dirty="0" err="1"/>
              <a:t>gz</a:t>
            </a:r>
            <a:r>
              <a:rPr lang="en-US" sz="2000" dirty="0"/>
              <a:t> added. Example – </a:t>
            </a:r>
            <a:r>
              <a:rPr lang="en-US" sz="2000" i="1" dirty="0"/>
              <a:t>.</a:t>
            </a:r>
            <a:r>
              <a:rPr lang="en-US" sz="2000" i="1" dirty="0" err="1"/>
              <a:t>fq.gz</a:t>
            </a:r>
            <a:r>
              <a:rPr lang="en-US" sz="2000" i="1" dirty="0"/>
              <a:t>.</a:t>
            </a:r>
          </a:p>
        </p:txBody>
      </p:sp>
      <p:sp>
        <p:nvSpPr>
          <p:cNvPr id="3" name="Title 2">
            <a:extLst>
              <a:ext uri="{FF2B5EF4-FFF2-40B4-BE49-F238E27FC236}">
                <a16:creationId xmlns:a16="http://schemas.microsoft.com/office/drawing/2014/main" id="{95A1AF2E-E5C7-0647-96E4-54B3BD406FD3}"/>
              </a:ext>
            </a:extLst>
          </p:cNvPr>
          <p:cNvSpPr>
            <a:spLocks noGrp="1"/>
          </p:cNvSpPr>
          <p:nvPr>
            <p:ph type="title"/>
          </p:nvPr>
        </p:nvSpPr>
        <p:spPr/>
        <p:txBody>
          <a:bodyPr/>
          <a:lstStyle/>
          <a:p>
            <a:r>
              <a:rPr lang="en-US" dirty="0"/>
              <a:t>Naming conventions for </a:t>
            </a:r>
            <a:r>
              <a:rPr lang="en-US" dirty="0" err="1"/>
              <a:t>fastq</a:t>
            </a:r>
            <a:r>
              <a:rPr lang="en-US" dirty="0"/>
              <a:t> files.</a:t>
            </a:r>
          </a:p>
        </p:txBody>
      </p:sp>
      <p:sp>
        <p:nvSpPr>
          <p:cNvPr id="4" name="Slide Number Placeholder 3">
            <a:extLst>
              <a:ext uri="{FF2B5EF4-FFF2-40B4-BE49-F238E27FC236}">
                <a16:creationId xmlns:a16="http://schemas.microsoft.com/office/drawing/2014/main" id="{1DC3E2FE-04D0-FD4B-AE8D-5F1B62B9DB05}"/>
              </a:ext>
            </a:extLst>
          </p:cNvPr>
          <p:cNvSpPr>
            <a:spLocks noGrp="1"/>
          </p:cNvSpPr>
          <p:nvPr>
            <p:ph type="sldNum" sz="quarter" idx="13"/>
          </p:nvPr>
        </p:nvSpPr>
        <p:spPr/>
        <p:txBody>
          <a:bodyPr/>
          <a:lstStyle/>
          <a:p>
            <a:fld id="{F5936FD3-174D-8740-A172-B7093C3E1B2E}" type="slidenum">
              <a:rPr lang="en-US" smtClean="0"/>
              <a:t>23</a:t>
            </a:fld>
            <a:endParaRPr lang="en-US"/>
          </a:p>
        </p:txBody>
      </p:sp>
    </p:spTree>
    <p:extLst>
      <p:ext uri="{BB962C8B-B14F-4D97-AF65-F5344CB8AC3E}">
        <p14:creationId xmlns:p14="http://schemas.microsoft.com/office/powerpoint/2010/main" val="2652024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02F597-0A61-4F43-A183-A29BCD59B8ED}"/>
              </a:ext>
            </a:extLst>
          </p:cNvPr>
          <p:cNvSpPr>
            <a:spLocks noGrp="1"/>
          </p:cNvSpPr>
          <p:nvPr>
            <p:ph type="title"/>
          </p:nvPr>
        </p:nvSpPr>
        <p:spPr/>
        <p:txBody>
          <a:bodyPr>
            <a:normAutofit/>
          </a:bodyPr>
          <a:lstStyle/>
          <a:p>
            <a:r>
              <a:rPr lang="en-US" sz="4400" dirty="0"/>
              <a:t>Quality control of sequencing files. (~ 30 mins)</a:t>
            </a:r>
          </a:p>
        </p:txBody>
      </p:sp>
      <p:sp>
        <p:nvSpPr>
          <p:cNvPr id="6" name="Text Placeholder 5">
            <a:extLst>
              <a:ext uri="{FF2B5EF4-FFF2-40B4-BE49-F238E27FC236}">
                <a16:creationId xmlns:a16="http://schemas.microsoft.com/office/drawing/2014/main" id="{0752D0F6-62A9-374E-A248-60C1FC2B632C}"/>
              </a:ext>
            </a:extLst>
          </p:cNvPr>
          <p:cNvSpPr>
            <a:spLocks noGrp="1"/>
          </p:cNvSpPr>
          <p:nvPr>
            <p:ph type="body" idx="1"/>
          </p:nvPr>
        </p:nvSpPr>
        <p:spPr/>
        <p:txBody>
          <a:bodyPr/>
          <a:lstStyle/>
          <a:p>
            <a:r>
              <a:rPr lang="en-US" dirty="0"/>
              <a:t>Section goal: Running </a:t>
            </a:r>
            <a:r>
              <a:rPr lang="en-US" dirty="0" err="1"/>
              <a:t>FastQC</a:t>
            </a:r>
            <a:r>
              <a:rPr lang="en-US" dirty="0"/>
              <a:t> and interpreting results.</a:t>
            </a:r>
          </a:p>
        </p:txBody>
      </p:sp>
      <p:sp>
        <p:nvSpPr>
          <p:cNvPr id="4" name="Slide Number Placeholder 3">
            <a:extLst>
              <a:ext uri="{FF2B5EF4-FFF2-40B4-BE49-F238E27FC236}">
                <a16:creationId xmlns:a16="http://schemas.microsoft.com/office/drawing/2014/main" id="{A2010C1A-74FD-454F-8A75-D78FEACDB12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24</a:t>
            </a:fld>
            <a:endParaRPr lang="en-US"/>
          </a:p>
        </p:txBody>
      </p:sp>
    </p:spTree>
    <p:extLst>
      <p:ext uri="{BB962C8B-B14F-4D97-AF65-F5344CB8AC3E}">
        <p14:creationId xmlns:p14="http://schemas.microsoft.com/office/powerpoint/2010/main" val="3289833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3D00CE-462A-4142-B7BE-EAE09CE3B973}"/>
              </a:ext>
            </a:extLst>
          </p:cNvPr>
          <p:cNvSpPr>
            <a:spLocks noGrp="1"/>
          </p:cNvSpPr>
          <p:nvPr>
            <p:ph type="body" sz="quarter" idx="10"/>
          </p:nvPr>
        </p:nvSpPr>
        <p:spPr>
          <a:xfrm>
            <a:off x="838200" y="1876483"/>
            <a:ext cx="10515600" cy="4000069"/>
          </a:xfrm>
        </p:spPr>
        <p:txBody>
          <a:bodyPr/>
          <a:lstStyle/>
          <a:p>
            <a:r>
              <a:rPr lang="en-US" dirty="0"/>
              <a:t>Summarizes quality of base calls.</a:t>
            </a:r>
          </a:p>
          <a:p>
            <a:r>
              <a:rPr lang="en-US" dirty="0"/>
              <a:t>Checks for presence of know adapters.</a:t>
            </a:r>
          </a:p>
          <a:p>
            <a:r>
              <a:rPr lang="en-US" dirty="0"/>
              <a:t>Any sequences more frequently observed than typical?</a:t>
            </a:r>
          </a:p>
          <a:p>
            <a:r>
              <a:rPr lang="en-US" dirty="0"/>
              <a:t>Any sequence biases?</a:t>
            </a:r>
          </a:p>
          <a:p>
            <a:r>
              <a:rPr lang="en-US" dirty="0"/>
              <a:t>Any GC biases?</a:t>
            </a:r>
          </a:p>
          <a:p>
            <a:r>
              <a:rPr lang="en-US" dirty="0"/>
              <a:t>…</a:t>
            </a:r>
          </a:p>
          <a:p>
            <a:endParaRPr lang="en-US" dirty="0"/>
          </a:p>
          <a:p>
            <a:endParaRPr lang="en-US" dirty="0"/>
          </a:p>
        </p:txBody>
      </p:sp>
      <p:sp>
        <p:nvSpPr>
          <p:cNvPr id="4" name="Title 3">
            <a:extLst>
              <a:ext uri="{FF2B5EF4-FFF2-40B4-BE49-F238E27FC236}">
                <a16:creationId xmlns:a16="http://schemas.microsoft.com/office/drawing/2014/main" id="{AA94D7A4-FFD9-6749-87D9-C94A628CD868}"/>
              </a:ext>
            </a:extLst>
          </p:cNvPr>
          <p:cNvSpPr>
            <a:spLocks noGrp="1"/>
          </p:cNvSpPr>
          <p:nvPr>
            <p:ph type="title"/>
          </p:nvPr>
        </p:nvSpPr>
        <p:spPr/>
        <p:txBody>
          <a:bodyPr>
            <a:normAutofit/>
          </a:bodyPr>
          <a:lstStyle/>
          <a:p>
            <a:r>
              <a:rPr lang="en-US" sz="3200" dirty="0" err="1"/>
              <a:t>FastQC</a:t>
            </a:r>
            <a:r>
              <a:rPr lang="en-US" sz="3200" dirty="0"/>
              <a:t>: Tool for quality control of sequencing data</a:t>
            </a:r>
          </a:p>
        </p:txBody>
      </p:sp>
    </p:spTree>
    <p:extLst>
      <p:ext uri="{BB962C8B-B14F-4D97-AF65-F5344CB8AC3E}">
        <p14:creationId xmlns:p14="http://schemas.microsoft.com/office/powerpoint/2010/main" val="3354429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E7563-E5D0-8945-B003-B420D43231AD}"/>
              </a:ext>
            </a:extLst>
          </p:cNvPr>
          <p:cNvSpPr>
            <a:spLocks noGrp="1"/>
          </p:cNvSpPr>
          <p:nvPr>
            <p:ph type="body" sz="quarter" idx="10"/>
          </p:nvPr>
        </p:nvSpPr>
        <p:spPr>
          <a:xfrm>
            <a:off x="838200" y="1876483"/>
            <a:ext cx="10515600" cy="4315027"/>
          </a:xfrm>
        </p:spPr>
        <p:txBody>
          <a:bodyPr/>
          <a:lstStyle/>
          <a:p>
            <a:r>
              <a:rPr lang="en-US" dirty="0"/>
              <a:t>Free, public, internet accessible resource.</a:t>
            </a:r>
            <a:endParaRPr lang="en-US" dirty="0">
              <a:hlinkClick r:id="rId3"/>
            </a:endParaRPr>
          </a:p>
          <a:p>
            <a:pPr lvl="1"/>
            <a:r>
              <a:rPr lang="en-US" dirty="0">
                <a:hlinkClick r:id="rId3"/>
              </a:rPr>
              <a:t>https://usegalaxy.org/</a:t>
            </a:r>
            <a:endParaRPr lang="en-US" dirty="0"/>
          </a:p>
          <a:p>
            <a:pPr lvl="1"/>
            <a:endParaRPr lang="en-US" dirty="0"/>
          </a:p>
          <a:p>
            <a:r>
              <a:rPr lang="en-US" dirty="0"/>
              <a:t>Data transfer and data storage are not encrypted.</a:t>
            </a:r>
          </a:p>
          <a:p>
            <a:pPr lvl="1"/>
            <a:r>
              <a:rPr lang="en-US" dirty="0"/>
              <a:t>DO NOT UPLOAD PROTECTED DATA!!!</a:t>
            </a:r>
          </a:p>
          <a:p>
            <a:pPr lvl="1"/>
            <a:endParaRPr lang="en-US" dirty="0"/>
          </a:p>
          <a:p>
            <a:r>
              <a:rPr lang="en-US" dirty="0"/>
              <a:t>For protected or large data:</a:t>
            </a:r>
          </a:p>
          <a:p>
            <a:pPr lvl="1"/>
            <a:r>
              <a:rPr lang="en-US" dirty="0"/>
              <a:t>Setup local galaxy instance.</a:t>
            </a:r>
          </a:p>
          <a:p>
            <a:pPr lvl="1"/>
            <a:r>
              <a:rPr lang="en-US" dirty="0"/>
              <a:t>Run Galaxy on the cloud.</a:t>
            </a:r>
          </a:p>
          <a:p>
            <a:endParaRPr lang="en-US" dirty="0"/>
          </a:p>
        </p:txBody>
      </p:sp>
      <p:sp>
        <p:nvSpPr>
          <p:cNvPr id="3" name="Title 2">
            <a:extLst>
              <a:ext uri="{FF2B5EF4-FFF2-40B4-BE49-F238E27FC236}">
                <a16:creationId xmlns:a16="http://schemas.microsoft.com/office/drawing/2014/main" id="{18538621-ACCD-6D42-B043-32F5E11AADA2}"/>
              </a:ext>
            </a:extLst>
          </p:cNvPr>
          <p:cNvSpPr>
            <a:spLocks noGrp="1"/>
          </p:cNvSpPr>
          <p:nvPr>
            <p:ph type="title"/>
          </p:nvPr>
        </p:nvSpPr>
        <p:spPr/>
        <p:txBody>
          <a:bodyPr>
            <a:normAutofit/>
          </a:bodyPr>
          <a:lstStyle/>
          <a:p>
            <a:r>
              <a:rPr lang="en-US" sz="3200" dirty="0"/>
              <a:t>Galaxy: Open source, web-based platform that integrates many tools.</a:t>
            </a:r>
          </a:p>
        </p:txBody>
      </p:sp>
      <p:sp>
        <p:nvSpPr>
          <p:cNvPr id="4" name="Slide Number Placeholder 3">
            <a:extLst>
              <a:ext uri="{FF2B5EF4-FFF2-40B4-BE49-F238E27FC236}">
                <a16:creationId xmlns:a16="http://schemas.microsoft.com/office/drawing/2014/main" id="{42596898-FC5C-004B-A712-9D31C8554DEB}"/>
              </a:ext>
            </a:extLst>
          </p:cNvPr>
          <p:cNvSpPr>
            <a:spLocks noGrp="1"/>
          </p:cNvSpPr>
          <p:nvPr>
            <p:ph type="sldNum" sz="quarter" idx="13"/>
          </p:nvPr>
        </p:nvSpPr>
        <p:spPr/>
        <p:txBody>
          <a:bodyPr/>
          <a:lstStyle/>
          <a:p>
            <a:fld id="{F5936FD3-174D-8740-A172-B7093C3E1B2E}" type="slidenum">
              <a:rPr lang="en-US" smtClean="0"/>
              <a:t>26</a:t>
            </a:fld>
            <a:endParaRPr lang="en-US"/>
          </a:p>
        </p:txBody>
      </p:sp>
    </p:spTree>
    <p:extLst>
      <p:ext uri="{BB962C8B-B14F-4D97-AF65-F5344CB8AC3E}">
        <p14:creationId xmlns:p14="http://schemas.microsoft.com/office/powerpoint/2010/main" val="279971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E0F5DE-39BE-094D-932F-43627BFDE3A4}"/>
              </a:ext>
            </a:extLst>
          </p:cNvPr>
          <p:cNvSpPr>
            <a:spLocks noGrp="1"/>
          </p:cNvSpPr>
          <p:nvPr>
            <p:ph type="body" sz="quarter" idx="10"/>
          </p:nvPr>
        </p:nvSpPr>
        <p:spPr>
          <a:xfrm>
            <a:off x="838200" y="1876483"/>
            <a:ext cx="10515600" cy="4724733"/>
          </a:xfrm>
        </p:spPr>
        <p:txBody>
          <a:bodyPr/>
          <a:lstStyle/>
          <a:p>
            <a:r>
              <a:rPr lang="en-US" sz="1600" dirty="0"/>
              <a:t>Non-normal GC content per read?</a:t>
            </a:r>
          </a:p>
          <a:p>
            <a:pPr lvl="1"/>
            <a:r>
              <a:rPr lang="en-US" sz="1600" dirty="0"/>
              <a:t>Normal expected for whole-genome shotgun sequencing.</a:t>
            </a:r>
          </a:p>
          <a:p>
            <a:pPr lvl="1"/>
            <a:r>
              <a:rPr lang="en-US" sz="1600" dirty="0"/>
              <a:t>RNA-</a:t>
            </a:r>
            <a:r>
              <a:rPr lang="en-US" sz="1600" dirty="0" err="1"/>
              <a:t>seq</a:t>
            </a:r>
            <a:r>
              <a:rPr lang="en-US" sz="1600" dirty="0"/>
              <a:t> might give different distributions.</a:t>
            </a:r>
          </a:p>
          <a:p>
            <a:pPr lvl="1"/>
            <a:endParaRPr lang="en-US" sz="1600" dirty="0"/>
          </a:p>
          <a:p>
            <a:r>
              <a:rPr lang="en-US" sz="1600" dirty="0"/>
              <a:t>Non-uniform sequence content per nucleotide?</a:t>
            </a:r>
          </a:p>
          <a:p>
            <a:pPr lvl="1"/>
            <a:r>
              <a:rPr lang="en-US" sz="1600" dirty="0"/>
              <a:t>First 10-15 </a:t>
            </a:r>
            <a:r>
              <a:rPr lang="en-US" sz="1600" dirty="0" err="1"/>
              <a:t>nt</a:t>
            </a:r>
            <a:r>
              <a:rPr lang="en-US" sz="1600" dirty="0"/>
              <a:t> in RNA-</a:t>
            </a:r>
            <a:r>
              <a:rPr lang="en-US" sz="1600" dirty="0" err="1"/>
              <a:t>seq</a:t>
            </a:r>
            <a:r>
              <a:rPr lang="en-US" sz="1600" dirty="0"/>
              <a:t> often non-uniform.</a:t>
            </a:r>
          </a:p>
          <a:p>
            <a:endParaRPr lang="en-US" sz="1600" dirty="0"/>
          </a:p>
          <a:p>
            <a:r>
              <a:rPr lang="en-US" sz="1600" dirty="0"/>
              <a:t>High duplication levels or over-represented sequences?</a:t>
            </a:r>
          </a:p>
          <a:p>
            <a:pPr lvl="1"/>
            <a:r>
              <a:rPr lang="en-US" sz="1600" dirty="0"/>
              <a:t>Are they contaminants, </a:t>
            </a:r>
            <a:r>
              <a:rPr lang="en-US" sz="1600" dirty="0" err="1"/>
              <a:t>e,g</a:t>
            </a:r>
            <a:r>
              <a:rPr lang="en-US" sz="1600" dirty="0"/>
              <a:t>. </a:t>
            </a:r>
            <a:r>
              <a:rPr lang="en-US" sz="1600" dirty="0" err="1"/>
              <a:t>adapers</a:t>
            </a:r>
            <a:r>
              <a:rPr lang="en-US" sz="1600" dirty="0"/>
              <a:t> or PCR duplicates?</a:t>
            </a:r>
          </a:p>
          <a:p>
            <a:pPr lvl="1"/>
            <a:r>
              <a:rPr lang="en-US" sz="1600" dirty="0"/>
              <a:t>If so, clean up contaminants.</a:t>
            </a:r>
          </a:p>
          <a:p>
            <a:pPr lvl="1"/>
            <a:r>
              <a:rPr lang="en-US" sz="1600" dirty="0"/>
              <a:t>Could be attributed to highly abundant transcripts.</a:t>
            </a:r>
          </a:p>
          <a:p>
            <a:pPr lvl="1"/>
            <a:endParaRPr lang="en-US" sz="1600" dirty="0"/>
          </a:p>
          <a:p>
            <a:r>
              <a:rPr lang="en-US" sz="1600" dirty="0"/>
              <a:t>Are sequence biases expected?</a:t>
            </a:r>
          </a:p>
          <a:p>
            <a:endParaRPr lang="en-US" sz="1600" dirty="0"/>
          </a:p>
          <a:p>
            <a:r>
              <a:rPr lang="en-US" sz="1600" dirty="0"/>
              <a:t>For more: https://</a:t>
            </a:r>
            <a:r>
              <a:rPr lang="en-US" sz="1600" dirty="0" err="1"/>
              <a:t>rtsf.natsci.msu.edu</a:t>
            </a:r>
            <a:r>
              <a:rPr lang="en-US" sz="1600" dirty="0"/>
              <a:t>/genomics/tech-notes/</a:t>
            </a:r>
            <a:r>
              <a:rPr lang="en-US" sz="1600" dirty="0" err="1"/>
              <a:t>fastqc</a:t>
            </a:r>
            <a:r>
              <a:rPr lang="en-US" sz="1600" dirty="0"/>
              <a:t>-tutorial-and-</a:t>
            </a:r>
            <a:r>
              <a:rPr lang="en-US" sz="1600" dirty="0" err="1"/>
              <a:t>faq</a:t>
            </a:r>
            <a:r>
              <a:rPr lang="en-US" sz="1600" dirty="0"/>
              <a:t>/</a:t>
            </a:r>
          </a:p>
        </p:txBody>
      </p:sp>
      <p:sp>
        <p:nvSpPr>
          <p:cNvPr id="3" name="Title 2">
            <a:extLst>
              <a:ext uri="{FF2B5EF4-FFF2-40B4-BE49-F238E27FC236}">
                <a16:creationId xmlns:a16="http://schemas.microsoft.com/office/drawing/2014/main" id="{B7A9843F-079C-964A-862A-1B3F3C247FB9}"/>
              </a:ext>
            </a:extLst>
          </p:cNvPr>
          <p:cNvSpPr>
            <a:spLocks noGrp="1"/>
          </p:cNvSpPr>
          <p:nvPr>
            <p:ph type="title"/>
          </p:nvPr>
        </p:nvSpPr>
        <p:spPr/>
        <p:txBody>
          <a:bodyPr>
            <a:noAutofit/>
          </a:bodyPr>
          <a:lstStyle/>
          <a:p>
            <a:r>
              <a:rPr lang="en-US" sz="3200" dirty="0"/>
              <a:t>What if QC gives warn/fail flag?</a:t>
            </a:r>
          </a:p>
        </p:txBody>
      </p:sp>
      <p:sp>
        <p:nvSpPr>
          <p:cNvPr id="4" name="Slide Number Placeholder 3">
            <a:extLst>
              <a:ext uri="{FF2B5EF4-FFF2-40B4-BE49-F238E27FC236}">
                <a16:creationId xmlns:a16="http://schemas.microsoft.com/office/drawing/2014/main" id="{A59CD3C4-4A2E-334A-8888-DDF40BA473FF}"/>
              </a:ext>
            </a:extLst>
          </p:cNvPr>
          <p:cNvSpPr>
            <a:spLocks noGrp="1"/>
          </p:cNvSpPr>
          <p:nvPr>
            <p:ph type="sldNum" sz="quarter" idx="13"/>
          </p:nvPr>
        </p:nvSpPr>
        <p:spPr/>
        <p:txBody>
          <a:bodyPr/>
          <a:lstStyle/>
          <a:p>
            <a:fld id="{F5936FD3-174D-8740-A172-B7093C3E1B2E}" type="slidenum">
              <a:rPr lang="en-US" smtClean="0"/>
              <a:t>27</a:t>
            </a:fld>
            <a:endParaRPr lang="en-US" dirty="0"/>
          </a:p>
        </p:txBody>
      </p:sp>
    </p:spTree>
    <p:extLst>
      <p:ext uri="{BB962C8B-B14F-4D97-AF65-F5344CB8AC3E}">
        <p14:creationId xmlns:p14="http://schemas.microsoft.com/office/powerpoint/2010/main" val="329465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37739-E962-314D-98B3-7DF5B5562AAD}"/>
              </a:ext>
            </a:extLst>
          </p:cNvPr>
          <p:cNvSpPr>
            <a:spLocks noGrp="1"/>
          </p:cNvSpPr>
          <p:nvPr>
            <p:ph type="body" sz="quarter" idx="10"/>
          </p:nvPr>
        </p:nvSpPr>
        <p:spPr>
          <a:xfrm>
            <a:off x="838200" y="1876483"/>
            <a:ext cx="10515600" cy="3487108"/>
          </a:xfrm>
        </p:spPr>
        <p:txBody>
          <a:bodyPr/>
          <a:lstStyle/>
          <a:p>
            <a:r>
              <a:rPr lang="en-US" dirty="0"/>
              <a:t>Good Illumina data: </a:t>
            </a:r>
            <a:r>
              <a:rPr lang="en-US" dirty="0">
                <a:hlinkClick r:id="rId2"/>
              </a:rPr>
              <a:t>https://www.bioinformatics.babraham.ac.uk/projects/fastqc/good_sequence_short_fastqc.html</a:t>
            </a:r>
            <a:endParaRPr lang="en-US" dirty="0"/>
          </a:p>
          <a:p>
            <a:endParaRPr lang="en-US" dirty="0"/>
          </a:p>
          <a:p>
            <a:r>
              <a:rPr lang="en-US" dirty="0"/>
              <a:t>Bad Illumina data: </a:t>
            </a:r>
            <a:r>
              <a:rPr lang="en-US" dirty="0">
                <a:hlinkClick r:id="rId3"/>
              </a:rPr>
              <a:t>https://www.bioinformatics.babraham.ac.uk/projects/fastqc/bad_sequence_fastqc.html</a:t>
            </a:r>
            <a:endParaRPr lang="en-US" dirty="0"/>
          </a:p>
          <a:p>
            <a:endParaRPr lang="en-US" dirty="0"/>
          </a:p>
        </p:txBody>
      </p:sp>
      <p:sp>
        <p:nvSpPr>
          <p:cNvPr id="3" name="Title 2">
            <a:extLst>
              <a:ext uri="{FF2B5EF4-FFF2-40B4-BE49-F238E27FC236}">
                <a16:creationId xmlns:a16="http://schemas.microsoft.com/office/drawing/2014/main" id="{70626BD6-0106-DE4F-9DB8-0D5B8D6907BF}"/>
              </a:ext>
            </a:extLst>
          </p:cNvPr>
          <p:cNvSpPr>
            <a:spLocks noGrp="1"/>
          </p:cNvSpPr>
          <p:nvPr>
            <p:ph type="title"/>
          </p:nvPr>
        </p:nvSpPr>
        <p:spPr/>
        <p:txBody>
          <a:bodyPr/>
          <a:lstStyle/>
          <a:p>
            <a:r>
              <a:rPr lang="en-US" dirty="0"/>
              <a:t>Examples of </a:t>
            </a:r>
            <a:r>
              <a:rPr lang="en-US" dirty="0" err="1"/>
              <a:t>FastQC</a:t>
            </a:r>
            <a:r>
              <a:rPr lang="en-US" dirty="0"/>
              <a:t> reports</a:t>
            </a:r>
          </a:p>
        </p:txBody>
      </p:sp>
      <p:sp>
        <p:nvSpPr>
          <p:cNvPr id="4" name="Slide Number Placeholder 3">
            <a:extLst>
              <a:ext uri="{FF2B5EF4-FFF2-40B4-BE49-F238E27FC236}">
                <a16:creationId xmlns:a16="http://schemas.microsoft.com/office/drawing/2014/main" id="{38A9806B-50E5-AA42-A9E9-0CF7310E16E4}"/>
              </a:ext>
            </a:extLst>
          </p:cNvPr>
          <p:cNvSpPr>
            <a:spLocks noGrp="1"/>
          </p:cNvSpPr>
          <p:nvPr>
            <p:ph type="sldNum" sz="quarter" idx="13"/>
          </p:nvPr>
        </p:nvSpPr>
        <p:spPr/>
        <p:txBody>
          <a:bodyPr/>
          <a:lstStyle/>
          <a:p>
            <a:fld id="{F5936FD3-174D-8740-A172-B7093C3E1B2E}" type="slidenum">
              <a:rPr lang="en-US" smtClean="0"/>
              <a:t>28</a:t>
            </a:fld>
            <a:endParaRPr lang="en-US"/>
          </a:p>
        </p:txBody>
      </p:sp>
    </p:spTree>
    <p:extLst>
      <p:ext uri="{BB962C8B-B14F-4D97-AF65-F5344CB8AC3E}">
        <p14:creationId xmlns:p14="http://schemas.microsoft.com/office/powerpoint/2010/main" val="780468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29</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4ECDED0C-AD82-9647-B52E-3C8873406BBB}"/>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9DF8DAB8-C3EC-FB4D-BB9F-6CFB4F1AF90A}"/>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19914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838200" y="1876483"/>
            <a:ext cx="10515600" cy="2451953"/>
          </a:xfrm>
        </p:spPr>
        <p:txBody>
          <a:bodyPr/>
          <a:lstStyle/>
          <a:p>
            <a:r>
              <a:rPr lang="en-US" dirty="0"/>
              <a:t>Introduction</a:t>
            </a:r>
          </a:p>
          <a:p>
            <a:endParaRPr lang="en-US" dirty="0"/>
          </a:p>
          <a:p>
            <a:r>
              <a:rPr lang="en-US" dirty="0"/>
              <a:t>From sequencer output to differential analysis (Hands-on)</a:t>
            </a:r>
          </a:p>
          <a:p>
            <a:endParaRPr lang="en-US" dirty="0"/>
          </a:p>
          <a:p>
            <a:r>
              <a:rPr lang="en-US" dirty="0"/>
              <a:t>Conclusion</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t>Contents</a:t>
            </a:r>
          </a:p>
        </p:txBody>
      </p:sp>
      <p:sp>
        <p:nvSpPr>
          <p:cNvPr id="5" name="Slide Number Placeholder 4">
            <a:extLst>
              <a:ext uri="{FF2B5EF4-FFF2-40B4-BE49-F238E27FC236}">
                <a16:creationId xmlns:a16="http://schemas.microsoft.com/office/drawing/2014/main" id="{26EDC73A-F317-7140-8E72-A587373CDAC7}"/>
              </a:ext>
            </a:extLst>
          </p:cNvPr>
          <p:cNvSpPr>
            <a:spLocks noGrp="1"/>
          </p:cNvSpPr>
          <p:nvPr>
            <p:ph type="sldNum" sz="quarter" idx="13"/>
          </p:nvPr>
        </p:nvSpPr>
        <p:spPr/>
        <p:txBody>
          <a:bodyPr/>
          <a:lstStyle/>
          <a:p>
            <a:fld id="{F5936FD3-174D-8740-A172-B7093C3E1B2E}" type="slidenum">
              <a:rPr lang="en-US" smtClean="0"/>
              <a:t>3</a:t>
            </a:fld>
            <a:endParaRPr lang="en-US"/>
          </a:p>
        </p:txBody>
      </p:sp>
    </p:spTree>
    <p:extLst>
      <p:ext uri="{BB962C8B-B14F-4D97-AF65-F5344CB8AC3E}">
        <p14:creationId xmlns:p14="http://schemas.microsoft.com/office/powerpoint/2010/main" val="39390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4E7690-22F6-6D4F-BE3A-719330E967C4}"/>
              </a:ext>
            </a:extLst>
          </p:cNvPr>
          <p:cNvSpPr>
            <a:spLocks noGrp="1"/>
          </p:cNvSpPr>
          <p:nvPr>
            <p:ph type="title"/>
          </p:nvPr>
        </p:nvSpPr>
        <p:spPr/>
        <p:txBody>
          <a:bodyPr>
            <a:normAutofit/>
          </a:bodyPr>
          <a:lstStyle/>
          <a:p>
            <a:r>
              <a:rPr lang="en-US" sz="4400" dirty="0"/>
              <a:t>Cleaning up contaminants (20 mins)</a:t>
            </a:r>
          </a:p>
        </p:txBody>
      </p:sp>
      <p:sp>
        <p:nvSpPr>
          <p:cNvPr id="9" name="Text Placeholder 8">
            <a:extLst>
              <a:ext uri="{FF2B5EF4-FFF2-40B4-BE49-F238E27FC236}">
                <a16:creationId xmlns:a16="http://schemas.microsoft.com/office/drawing/2014/main" id="{9ACE5DFC-72D0-8842-8105-76B9368D5DB2}"/>
              </a:ext>
            </a:extLst>
          </p:cNvPr>
          <p:cNvSpPr>
            <a:spLocks noGrp="1"/>
          </p:cNvSpPr>
          <p:nvPr>
            <p:ph type="body" idx="1"/>
          </p:nvPr>
        </p:nvSpPr>
        <p:spPr/>
        <p:txBody>
          <a:bodyPr/>
          <a:lstStyle/>
          <a:p>
            <a:r>
              <a:rPr lang="en-US" dirty="0"/>
              <a:t>Section goal: Run </a:t>
            </a:r>
            <a:r>
              <a:rPr lang="en-US" dirty="0" err="1"/>
              <a:t>cutadapt</a:t>
            </a:r>
            <a:r>
              <a:rPr lang="en-US" dirty="0"/>
              <a:t> on </a:t>
            </a:r>
            <a:r>
              <a:rPr lang="en-US" dirty="0" err="1"/>
              <a:t>fastq</a:t>
            </a:r>
            <a:r>
              <a:rPr lang="en-US" dirty="0"/>
              <a:t> files to remove adapters.</a:t>
            </a:r>
          </a:p>
        </p:txBody>
      </p:sp>
      <p:sp>
        <p:nvSpPr>
          <p:cNvPr id="4" name="Slide Number Placeholder 3">
            <a:extLst>
              <a:ext uri="{FF2B5EF4-FFF2-40B4-BE49-F238E27FC236}">
                <a16:creationId xmlns:a16="http://schemas.microsoft.com/office/drawing/2014/main" id="{A6E16DC0-9021-BB4E-9446-AE4463FEB36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pPr/>
              <a:t>30</a:t>
            </a:fld>
            <a:endParaRPr lang="en-US"/>
          </a:p>
        </p:txBody>
      </p:sp>
    </p:spTree>
    <p:extLst>
      <p:ext uri="{BB962C8B-B14F-4D97-AF65-F5344CB8AC3E}">
        <p14:creationId xmlns:p14="http://schemas.microsoft.com/office/powerpoint/2010/main" val="319805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7B21BB-2F07-D842-998A-0442D4F1BF3D}"/>
              </a:ext>
            </a:extLst>
          </p:cNvPr>
          <p:cNvSpPr>
            <a:spLocks noGrp="1"/>
          </p:cNvSpPr>
          <p:nvPr>
            <p:ph type="body" sz="quarter" idx="10"/>
          </p:nvPr>
        </p:nvSpPr>
        <p:spPr>
          <a:xfrm>
            <a:off x="838200" y="1876483"/>
            <a:ext cx="10515600" cy="2451953"/>
          </a:xfrm>
        </p:spPr>
        <p:txBody>
          <a:bodyPr/>
          <a:lstStyle/>
          <a:p>
            <a:r>
              <a:rPr lang="en-US" dirty="0"/>
              <a:t>Search for adapter sequence in read.</a:t>
            </a:r>
          </a:p>
          <a:p>
            <a:endParaRPr lang="en-US" dirty="0"/>
          </a:p>
          <a:p>
            <a:r>
              <a:rPr lang="en-US" dirty="0"/>
              <a:t>Allow for mismatches in sequence.</a:t>
            </a:r>
          </a:p>
          <a:p>
            <a:endParaRPr lang="en-US" dirty="0"/>
          </a:p>
          <a:p>
            <a:r>
              <a:rPr lang="en-US" dirty="0"/>
              <a:t>If significant alignment, cut.</a:t>
            </a:r>
          </a:p>
        </p:txBody>
      </p:sp>
      <p:sp>
        <p:nvSpPr>
          <p:cNvPr id="4" name="Title 3">
            <a:extLst>
              <a:ext uri="{FF2B5EF4-FFF2-40B4-BE49-F238E27FC236}">
                <a16:creationId xmlns:a16="http://schemas.microsoft.com/office/drawing/2014/main" id="{894BDCFE-DB12-CB42-A26A-155EB38D478C}"/>
              </a:ext>
            </a:extLst>
          </p:cNvPr>
          <p:cNvSpPr>
            <a:spLocks noGrp="1"/>
          </p:cNvSpPr>
          <p:nvPr>
            <p:ph type="title"/>
          </p:nvPr>
        </p:nvSpPr>
        <p:spPr/>
        <p:txBody>
          <a:bodyPr/>
          <a:lstStyle/>
          <a:p>
            <a:r>
              <a:rPr lang="en-US" dirty="0" err="1"/>
              <a:t>cutadapt</a:t>
            </a:r>
            <a:r>
              <a:rPr lang="en-US" dirty="0"/>
              <a:t> removes adapters.</a:t>
            </a:r>
          </a:p>
        </p:txBody>
      </p:sp>
      <p:pic>
        <p:nvPicPr>
          <p:cNvPr id="3" name="Picture 2">
            <a:extLst>
              <a:ext uri="{FF2B5EF4-FFF2-40B4-BE49-F238E27FC236}">
                <a16:creationId xmlns:a16="http://schemas.microsoft.com/office/drawing/2014/main" id="{CEEFEA00-E9CF-3447-946E-D77AA3B1A209}"/>
              </a:ext>
            </a:extLst>
          </p:cNvPr>
          <p:cNvPicPr>
            <a:picLocks noChangeAspect="1"/>
          </p:cNvPicPr>
          <p:nvPr/>
        </p:nvPicPr>
        <p:blipFill>
          <a:blip r:embed="rId3"/>
          <a:stretch>
            <a:fillRect/>
          </a:stretch>
        </p:blipFill>
        <p:spPr>
          <a:xfrm>
            <a:off x="3344056" y="4722630"/>
            <a:ext cx="4724400" cy="1130300"/>
          </a:xfrm>
          <a:prstGeom prst="rect">
            <a:avLst/>
          </a:prstGeom>
        </p:spPr>
      </p:pic>
      <p:sp>
        <p:nvSpPr>
          <p:cNvPr id="6" name="TextBox 5">
            <a:extLst>
              <a:ext uri="{FF2B5EF4-FFF2-40B4-BE49-F238E27FC236}">
                <a16:creationId xmlns:a16="http://schemas.microsoft.com/office/drawing/2014/main" id="{586DD11D-3DF3-A247-BB7A-AF63F44B564E}"/>
              </a:ext>
            </a:extLst>
          </p:cNvPr>
          <p:cNvSpPr txBox="1"/>
          <p:nvPr/>
        </p:nvSpPr>
        <p:spPr>
          <a:xfrm>
            <a:off x="2998033" y="4514231"/>
            <a:ext cx="569626" cy="773549"/>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9" name="Footer Placeholder 8">
            <a:extLst>
              <a:ext uri="{FF2B5EF4-FFF2-40B4-BE49-F238E27FC236}">
                <a16:creationId xmlns:a16="http://schemas.microsoft.com/office/drawing/2014/main" id="{9120D646-783C-234A-B961-185727DB5329}"/>
              </a:ext>
            </a:extLst>
          </p:cNvPr>
          <p:cNvSpPr>
            <a:spLocks noGrp="1"/>
          </p:cNvSpPr>
          <p:nvPr>
            <p:ph type="ftr" sz="quarter" idx="12"/>
          </p:nvPr>
        </p:nvSpPr>
        <p:spPr>
          <a:xfrm>
            <a:off x="3430874" y="6356350"/>
            <a:ext cx="5330252" cy="365125"/>
          </a:xfrm>
        </p:spPr>
        <p:txBody>
          <a:bodyPr/>
          <a:lstStyle/>
          <a:p>
            <a:r>
              <a:rPr lang="en-US" dirty="0"/>
              <a:t>(Image adapted from Bolger et al., 2014, Bioinformatics. Link in description.)</a:t>
            </a:r>
          </a:p>
        </p:txBody>
      </p:sp>
      <p:sp>
        <p:nvSpPr>
          <p:cNvPr id="10" name="Slide Number Placeholder 9">
            <a:extLst>
              <a:ext uri="{FF2B5EF4-FFF2-40B4-BE49-F238E27FC236}">
                <a16:creationId xmlns:a16="http://schemas.microsoft.com/office/drawing/2014/main" id="{B66BEDB9-97E3-1A4D-AAA8-3A8C14CDCA6C}"/>
              </a:ext>
            </a:extLst>
          </p:cNvPr>
          <p:cNvSpPr>
            <a:spLocks noGrp="1"/>
          </p:cNvSpPr>
          <p:nvPr>
            <p:ph type="sldNum" sz="quarter" idx="13"/>
          </p:nvPr>
        </p:nvSpPr>
        <p:spPr/>
        <p:txBody>
          <a:bodyPr/>
          <a:lstStyle/>
          <a:p>
            <a:fld id="{F5936FD3-174D-8740-A172-B7093C3E1B2E}" type="slidenum">
              <a:rPr lang="en-US" smtClean="0"/>
              <a:t>31</a:t>
            </a:fld>
            <a:endParaRPr lang="en-US" dirty="0"/>
          </a:p>
        </p:txBody>
      </p:sp>
    </p:spTree>
    <p:extLst>
      <p:ext uri="{BB962C8B-B14F-4D97-AF65-F5344CB8AC3E}">
        <p14:creationId xmlns:p14="http://schemas.microsoft.com/office/powerpoint/2010/main" val="4058639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E9293D-AEA9-AF4E-98C6-80D4FD6940A1}"/>
              </a:ext>
            </a:extLst>
          </p:cNvPr>
          <p:cNvSpPr>
            <a:spLocks noGrp="1"/>
          </p:cNvSpPr>
          <p:nvPr>
            <p:ph type="body" sz="quarter" idx="10"/>
          </p:nvPr>
        </p:nvSpPr>
        <p:spPr>
          <a:xfrm>
            <a:off x="838200" y="1876483"/>
            <a:ext cx="10515600" cy="1696875"/>
          </a:xfrm>
        </p:spPr>
        <p:txBody>
          <a:bodyPr/>
          <a:lstStyle/>
          <a:p>
            <a:r>
              <a:rPr lang="en-US" dirty="0"/>
              <a:t>Say adapter sequence in read is very short.</a:t>
            </a:r>
          </a:p>
          <a:p>
            <a:pPr lvl="1"/>
            <a:r>
              <a:rPr lang="en-US" dirty="0"/>
              <a:t>Can we still identify it?</a:t>
            </a:r>
          </a:p>
          <a:p>
            <a:pPr lvl="1"/>
            <a:endParaRPr lang="en-US" dirty="0"/>
          </a:p>
          <a:p>
            <a:r>
              <a:rPr lang="en-US" dirty="0"/>
              <a:t>Yes for paired-end reads.</a:t>
            </a:r>
          </a:p>
        </p:txBody>
      </p:sp>
      <p:sp>
        <p:nvSpPr>
          <p:cNvPr id="3" name="Title 2">
            <a:extLst>
              <a:ext uri="{FF2B5EF4-FFF2-40B4-BE49-F238E27FC236}">
                <a16:creationId xmlns:a16="http://schemas.microsoft.com/office/drawing/2014/main" id="{464041CC-098F-7142-B612-CC6253D8DDB5}"/>
              </a:ext>
            </a:extLst>
          </p:cNvPr>
          <p:cNvSpPr>
            <a:spLocks noGrp="1"/>
          </p:cNvSpPr>
          <p:nvPr>
            <p:ph type="title"/>
          </p:nvPr>
        </p:nvSpPr>
        <p:spPr/>
        <p:txBody>
          <a:bodyPr/>
          <a:lstStyle/>
          <a:p>
            <a:r>
              <a:rPr lang="en-US" dirty="0"/>
              <a:t>Alternative approach: </a:t>
            </a:r>
            <a:r>
              <a:rPr lang="en-US" dirty="0" err="1"/>
              <a:t>Trimmomatic</a:t>
            </a:r>
            <a:endParaRPr lang="en-US" dirty="0"/>
          </a:p>
        </p:txBody>
      </p:sp>
      <p:sp>
        <p:nvSpPr>
          <p:cNvPr id="4" name="Slide Number Placeholder 3">
            <a:extLst>
              <a:ext uri="{FF2B5EF4-FFF2-40B4-BE49-F238E27FC236}">
                <a16:creationId xmlns:a16="http://schemas.microsoft.com/office/drawing/2014/main" id="{4CE0A4F9-5A57-5942-A3FC-2D7E90CAB8EC}"/>
              </a:ext>
            </a:extLst>
          </p:cNvPr>
          <p:cNvSpPr>
            <a:spLocks noGrp="1"/>
          </p:cNvSpPr>
          <p:nvPr>
            <p:ph type="sldNum" sz="quarter" idx="13"/>
          </p:nvPr>
        </p:nvSpPr>
        <p:spPr/>
        <p:txBody>
          <a:bodyPr/>
          <a:lstStyle/>
          <a:p>
            <a:fld id="{F5936FD3-174D-8740-A172-B7093C3E1B2E}" type="slidenum">
              <a:rPr lang="en-US" smtClean="0"/>
              <a:t>32</a:t>
            </a:fld>
            <a:endParaRPr lang="en-US"/>
          </a:p>
        </p:txBody>
      </p:sp>
      <p:sp>
        <p:nvSpPr>
          <p:cNvPr id="6" name="Footer Placeholder 5">
            <a:extLst>
              <a:ext uri="{FF2B5EF4-FFF2-40B4-BE49-F238E27FC236}">
                <a16:creationId xmlns:a16="http://schemas.microsoft.com/office/drawing/2014/main" id="{58FCB19D-D8AB-A84C-94AA-CF92EAB3D44C}"/>
              </a:ext>
            </a:extLst>
          </p:cNvPr>
          <p:cNvSpPr>
            <a:spLocks noGrp="1"/>
          </p:cNvSpPr>
          <p:nvPr>
            <p:ph type="ftr" sz="quarter" idx="12"/>
          </p:nvPr>
        </p:nvSpPr>
        <p:spPr>
          <a:xfrm>
            <a:off x="4023609" y="6491780"/>
            <a:ext cx="5030449" cy="365125"/>
          </a:xfrm>
        </p:spPr>
        <p:txBody>
          <a:bodyPr/>
          <a:lstStyle/>
          <a:p>
            <a:r>
              <a:rPr lang="en-US" dirty="0"/>
              <a:t>(Image adapted from Bolger et al., 2014, Bioinformatics. Link in description.)</a:t>
            </a:r>
          </a:p>
          <a:p>
            <a:endParaRPr lang="en-US" dirty="0"/>
          </a:p>
        </p:txBody>
      </p:sp>
      <p:pic>
        <p:nvPicPr>
          <p:cNvPr id="8" name="Picture 7">
            <a:extLst>
              <a:ext uri="{FF2B5EF4-FFF2-40B4-BE49-F238E27FC236}">
                <a16:creationId xmlns:a16="http://schemas.microsoft.com/office/drawing/2014/main" id="{220BCA74-EBB3-AA4A-ADD2-2920EBED6320}"/>
              </a:ext>
            </a:extLst>
          </p:cNvPr>
          <p:cNvPicPr>
            <a:picLocks noChangeAspect="1"/>
          </p:cNvPicPr>
          <p:nvPr/>
        </p:nvPicPr>
        <p:blipFill>
          <a:blip r:embed="rId3"/>
          <a:stretch>
            <a:fillRect/>
          </a:stretch>
        </p:blipFill>
        <p:spPr>
          <a:xfrm>
            <a:off x="2667000" y="4399704"/>
            <a:ext cx="5943600" cy="1130300"/>
          </a:xfrm>
          <a:prstGeom prst="rect">
            <a:avLst/>
          </a:prstGeom>
        </p:spPr>
      </p:pic>
      <p:pic>
        <p:nvPicPr>
          <p:cNvPr id="10" name="Picture 9">
            <a:extLst>
              <a:ext uri="{FF2B5EF4-FFF2-40B4-BE49-F238E27FC236}">
                <a16:creationId xmlns:a16="http://schemas.microsoft.com/office/drawing/2014/main" id="{5C1CAC96-D1D9-7145-A281-64D51EDEDA4C}"/>
              </a:ext>
            </a:extLst>
          </p:cNvPr>
          <p:cNvPicPr>
            <a:picLocks noChangeAspect="1"/>
          </p:cNvPicPr>
          <p:nvPr/>
        </p:nvPicPr>
        <p:blipFill>
          <a:blip r:embed="rId4"/>
          <a:stretch>
            <a:fillRect/>
          </a:stretch>
        </p:blipFill>
        <p:spPr>
          <a:xfrm rot="5400000">
            <a:off x="8490906" y="3595024"/>
            <a:ext cx="3373307" cy="328259"/>
          </a:xfrm>
          <a:prstGeom prst="rect">
            <a:avLst/>
          </a:prstGeom>
        </p:spPr>
      </p:pic>
      <p:sp>
        <p:nvSpPr>
          <p:cNvPr id="11" name="TextBox 10">
            <a:extLst>
              <a:ext uri="{FF2B5EF4-FFF2-40B4-BE49-F238E27FC236}">
                <a16:creationId xmlns:a16="http://schemas.microsoft.com/office/drawing/2014/main" id="{D00C0F0E-507C-7C4E-8ACC-ACBD52CAF0F1}"/>
              </a:ext>
            </a:extLst>
          </p:cNvPr>
          <p:cNvSpPr txBox="1"/>
          <p:nvPr/>
        </p:nvSpPr>
        <p:spPr>
          <a:xfrm>
            <a:off x="10251749" y="265325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Primer binding</a:t>
            </a:r>
          </a:p>
        </p:txBody>
      </p:sp>
      <p:cxnSp>
        <p:nvCxnSpPr>
          <p:cNvPr id="13" name="Straight Arrow Connector 12">
            <a:extLst>
              <a:ext uri="{FF2B5EF4-FFF2-40B4-BE49-F238E27FC236}">
                <a16:creationId xmlns:a16="http://schemas.microsoft.com/office/drawing/2014/main" id="{5B3AFDF1-CD91-684F-90F7-48A5437BB2E0}"/>
              </a:ext>
            </a:extLst>
          </p:cNvPr>
          <p:cNvCxnSpPr/>
          <p:nvPr/>
        </p:nvCxnSpPr>
        <p:spPr>
          <a:xfrm>
            <a:off x="10341689" y="2923081"/>
            <a:ext cx="0" cy="650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7F2F9AF-91A9-A444-97B8-5F2307675530}"/>
              </a:ext>
            </a:extLst>
          </p:cNvPr>
          <p:cNvSpPr txBox="1"/>
          <p:nvPr/>
        </p:nvSpPr>
        <p:spPr>
          <a:xfrm>
            <a:off x="10251748" y="510878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Adapter</a:t>
            </a:r>
          </a:p>
        </p:txBody>
      </p:sp>
    </p:spTree>
    <p:extLst>
      <p:ext uri="{BB962C8B-B14F-4D97-AF65-F5344CB8AC3E}">
        <p14:creationId xmlns:p14="http://schemas.microsoft.com/office/powerpoint/2010/main" val="3869902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A37DD-846B-0D4C-A2EF-AE037A37E23D}"/>
              </a:ext>
            </a:extLst>
          </p:cNvPr>
          <p:cNvSpPr>
            <a:spLocks noGrp="1"/>
          </p:cNvSpPr>
          <p:nvPr>
            <p:ph type="body" sz="quarter" idx="10"/>
          </p:nvPr>
        </p:nvSpPr>
        <p:spPr>
          <a:xfrm>
            <a:off x="838200" y="1876483"/>
            <a:ext cx="10515600" cy="2967992"/>
          </a:xfrm>
        </p:spPr>
        <p:txBody>
          <a:bodyPr/>
          <a:lstStyle/>
          <a:p>
            <a:r>
              <a:rPr lang="en-US" dirty="0"/>
              <a:t>PCR primers?</a:t>
            </a:r>
          </a:p>
          <a:p>
            <a:endParaRPr lang="en-US" dirty="0"/>
          </a:p>
          <a:p>
            <a:r>
              <a:rPr lang="en-US" dirty="0"/>
              <a:t>Unique molecular identifiers?</a:t>
            </a:r>
          </a:p>
          <a:p>
            <a:endParaRPr lang="en-US" dirty="0"/>
          </a:p>
          <a:p>
            <a:r>
              <a:rPr lang="en-US" dirty="0"/>
              <a:t>Poor quality base calls?</a:t>
            </a:r>
          </a:p>
          <a:p>
            <a:r>
              <a:rPr lang="en-US" dirty="0"/>
              <a:t>…</a:t>
            </a:r>
          </a:p>
        </p:txBody>
      </p:sp>
      <p:sp>
        <p:nvSpPr>
          <p:cNvPr id="3" name="Title 2">
            <a:extLst>
              <a:ext uri="{FF2B5EF4-FFF2-40B4-BE49-F238E27FC236}">
                <a16:creationId xmlns:a16="http://schemas.microsoft.com/office/drawing/2014/main" id="{D34C562F-F413-924E-8F3E-7760ECC2DB43}"/>
              </a:ext>
            </a:extLst>
          </p:cNvPr>
          <p:cNvSpPr>
            <a:spLocks noGrp="1"/>
          </p:cNvSpPr>
          <p:nvPr>
            <p:ph type="title"/>
          </p:nvPr>
        </p:nvSpPr>
        <p:spPr/>
        <p:txBody>
          <a:bodyPr/>
          <a:lstStyle/>
          <a:p>
            <a:r>
              <a:rPr lang="en-US" dirty="0"/>
              <a:t>What else to clean?</a:t>
            </a:r>
          </a:p>
        </p:txBody>
      </p:sp>
      <p:sp>
        <p:nvSpPr>
          <p:cNvPr id="4" name="Slide Number Placeholder 3">
            <a:extLst>
              <a:ext uri="{FF2B5EF4-FFF2-40B4-BE49-F238E27FC236}">
                <a16:creationId xmlns:a16="http://schemas.microsoft.com/office/drawing/2014/main" id="{E16D97E1-2951-1A45-845F-9AE9D5BD0F6A}"/>
              </a:ext>
            </a:extLst>
          </p:cNvPr>
          <p:cNvSpPr>
            <a:spLocks noGrp="1"/>
          </p:cNvSpPr>
          <p:nvPr>
            <p:ph type="sldNum" sz="quarter" idx="13"/>
          </p:nvPr>
        </p:nvSpPr>
        <p:spPr/>
        <p:txBody>
          <a:bodyPr/>
          <a:lstStyle/>
          <a:p>
            <a:fld id="{F5936FD3-174D-8740-A172-B7093C3E1B2E}" type="slidenum">
              <a:rPr lang="en-US" smtClean="0"/>
              <a:t>33</a:t>
            </a:fld>
            <a:endParaRPr lang="en-US"/>
          </a:p>
        </p:txBody>
      </p:sp>
    </p:spTree>
    <p:extLst>
      <p:ext uri="{BB962C8B-B14F-4D97-AF65-F5344CB8AC3E}">
        <p14:creationId xmlns:p14="http://schemas.microsoft.com/office/powerpoint/2010/main" val="3761104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FF048A-A6C2-8146-B204-01B58850D9C4}"/>
              </a:ext>
            </a:extLst>
          </p:cNvPr>
          <p:cNvSpPr>
            <a:spLocks noGrp="1"/>
          </p:cNvSpPr>
          <p:nvPr>
            <p:ph type="body" sz="quarter" idx="10"/>
          </p:nvPr>
        </p:nvSpPr>
        <p:spPr>
          <a:xfrm>
            <a:off x="838200" y="1876483"/>
            <a:ext cx="10515600" cy="1419876"/>
          </a:xfrm>
        </p:spPr>
        <p:txBody>
          <a:bodyPr/>
          <a:lstStyle/>
          <a:p>
            <a:r>
              <a:rPr lang="en-US" dirty="0"/>
              <a:t>Run </a:t>
            </a:r>
            <a:r>
              <a:rPr lang="en-US" dirty="0" err="1"/>
              <a:t>FastQC</a:t>
            </a:r>
            <a:r>
              <a:rPr lang="en-US" dirty="0"/>
              <a:t>.</a:t>
            </a:r>
          </a:p>
          <a:p>
            <a:endParaRPr lang="en-US" dirty="0"/>
          </a:p>
          <a:p>
            <a:r>
              <a:rPr lang="en-US" dirty="0"/>
              <a:t>Are over-represented sequences gone?</a:t>
            </a:r>
          </a:p>
        </p:txBody>
      </p:sp>
      <p:sp>
        <p:nvSpPr>
          <p:cNvPr id="3" name="Title 2">
            <a:extLst>
              <a:ext uri="{FF2B5EF4-FFF2-40B4-BE49-F238E27FC236}">
                <a16:creationId xmlns:a16="http://schemas.microsoft.com/office/drawing/2014/main" id="{78535C5E-80C4-2C4F-AFF6-122BD24C4105}"/>
              </a:ext>
            </a:extLst>
          </p:cNvPr>
          <p:cNvSpPr>
            <a:spLocks noGrp="1"/>
          </p:cNvSpPr>
          <p:nvPr>
            <p:ph type="title"/>
          </p:nvPr>
        </p:nvSpPr>
        <p:spPr/>
        <p:txBody>
          <a:bodyPr/>
          <a:lstStyle/>
          <a:p>
            <a:r>
              <a:rPr lang="en-US" dirty="0"/>
              <a:t>Redo QC to ensure satisfactory quality.</a:t>
            </a:r>
          </a:p>
        </p:txBody>
      </p:sp>
      <p:sp>
        <p:nvSpPr>
          <p:cNvPr id="4" name="Slide Number Placeholder 3">
            <a:extLst>
              <a:ext uri="{FF2B5EF4-FFF2-40B4-BE49-F238E27FC236}">
                <a16:creationId xmlns:a16="http://schemas.microsoft.com/office/drawing/2014/main" id="{D2CA0952-B466-3644-B1E5-F368A91E5BEA}"/>
              </a:ext>
            </a:extLst>
          </p:cNvPr>
          <p:cNvSpPr>
            <a:spLocks noGrp="1"/>
          </p:cNvSpPr>
          <p:nvPr>
            <p:ph type="sldNum" sz="quarter" idx="13"/>
          </p:nvPr>
        </p:nvSpPr>
        <p:spPr/>
        <p:txBody>
          <a:bodyPr/>
          <a:lstStyle/>
          <a:p>
            <a:fld id="{F5936FD3-174D-8740-A172-B7093C3E1B2E}" type="slidenum">
              <a:rPr lang="en-US" smtClean="0"/>
              <a:t>34</a:t>
            </a:fld>
            <a:endParaRPr lang="en-US"/>
          </a:p>
        </p:txBody>
      </p:sp>
    </p:spTree>
    <p:extLst>
      <p:ext uri="{BB962C8B-B14F-4D97-AF65-F5344CB8AC3E}">
        <p14:creationId xmlns:p14="http://schemas.microsoft.com/office/powerpoint/2010/main" val="1819961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35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9870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C81BD-F525-5B4E-8026-E359EB995B2A}"/>
              </a:ext>
            </a:extLst>
          </p:cNvPr>
          <p:cNvSpPr>
            <a:spLocks noGrp="1"/>
          </p:cNvSpPr>
          <p:nvPr>
            <p:ph type="title"/>
          </p:nvPr>
        </p:nvSpPr>
        <p:spPr/>
        <p:txBody>
          <a:bodyPr/>
          <a:lstStyle/>
          <a:p>
            <a:r>
              <a:rPr lang="en-US" dirty="0"/>
              <a:t>Mapping reads (20 mins)</a:t>
            </a:r>
          </a:p>
        </p:txBody>
      </p:sp>
      <p:sp>
        <p:nvSpPr>
          <p:cNvPr id="6" name="Text Placeholder 5">
            <a:extLst>
              <a:ext uri="{FF2B5EF4-FFF2-40B4-BE49-F238E27FC236}">
                <a16:creationId xmlns:a16="http://schemas.microsoft.com/office/drawing/2014/main" id="{16280A2C-6BF6-6440-80E3-ED594B70B535}"/>
              </a:ext>
            </a:extLst>
          </p:cNvPr>
          <p:cNvSpPr>
            <a:spLocks noGrp="1"/>
          </p:cNvSpPr>
          <p:nvPr>
            <p:ph type="body" idx="1"/>
          </p:nvPr>
        </p:nvSpPr>
        <p:spPr/>
        <p:txBody>
          <a:bodyPr/>
          <a:lstStyle/>
          <a:p>
            <a:r>
              <a:rPr lang="en-US" dirty="0"/>
              <a:t>Section goal: Understand alignment method</a:t>
            </a:r>
          </a:p>
        </p:txBody>
      </p:sp>
      <p:sp>
        <p:nvSpPr>
          <p:cNvPr id="4" name="Slide Number Placeholder 3">
            <a:extLst>
              <a:ext uri="{FF2B5EF4-FFF2-40B4-BE49-F238E27FC236}">
                <a16:creationId xmlns:a16="http://schemas.microsoft.com/office/drawing/2014/main" id="{CEE1ADCC-BEED-2541-8E77-3A6506B1E87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36</a:t>
            </a:fld>
            <a:endParaRPr lang="en-US"/>
          </a:p>
        </p:txBody>
      </p:sp>
    </p:spTree>
    <p:extLst>
      <p:ext uri="{BB962C8B-B14F-4D97-AF65-F5344CB8AC3E}">
        <p14:creationId xmlns:p14="http://schemas.microsoft.com/office/powerpoint/2010/main" val="302036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B424304-8C67-E345-A27E-4E8258B54277}"/>
              </a:ext>
            </a:extLst>
          </p:cNvPr>
          <p:cNvSpPr>
            <a:spLocks noGrp="1"/>
          </p:cNvSpPr>
          <p:nvPr>
            <p:ph type="body" sz="quarter" idx="10"/>
          </p:nvPr>
        </p:nvSpPr>
        <p:spPr>
          <a:xfrm>
            <a:off x="838200" y="1876483"/>
            <a:ext cx="10515600" cy="4315027"/>
          </a:xfrm>
        </p:spPr>
        <p:txBody>
          <a:bodyPr/>
          <a:lstStyle/>
          <a:p>
            <a:r>
              <a:rPr lang="en-US" dirty="0"/>
              <a:t>After cleaning, reads from real sample only. (Assumption)</a:t>
            </a:r>
          </a:p>
          <a:p>
            <a:endParaRPr lang="en-US" dirty="0"/>
          </a:p>
          <a:p>
            <a:r>
              <a:rPr lang="en-US" dirty="0"/>
              <a:t>Mapping := Aligning reads to regions of reference DNA.</a:t>
            </a:r>
          </a:p>
          <a:p>
            <a:pPr marL="457200" lvl="1" indent="0">
              <a:buNone/>
            </a:pPr>
            <a:endParaRPr lang="en-US" dirty="0"/>
          </a:p>
          <a:p>
            <a:r>
              <a:rPr lang="en-US" dirty="0"/>
              <a:t> Challenges:</a:t>
            </a:r>
          </a:p>
          <a:p>
            <a:pPr lvl="1"/>
            <a:r>
              <a:rPr lang="en-US" dirty="0"/>
              <a:t>Reference sequences can be very long (~3 billion </a:t>
            </a:r>
            <a:r>
              <a:rPr lang="en-US" dirty="0" err="1"/>
              <a:t>bp</a:t>
            </a:r>
            <a:r>
              <a:rPr lang="en-US" dirty="0"/>
              <a:t> for humans).</a:t>
            </a:r>
          </a:p>
          <a:p>
            <a:pPr lvl="1"/>
            <a:r>
              <a:rPr lang="en-US" dirty="0"/>
              <a:t>Order of 100 million reads to be mapped.</a:t>
            </a:r>
          </a:p>
          <a:p>
            <a:pPr lvl="1"/>
            <a:r>
              <a:rPr lang="en-US" dirty="0"/>
              <a:t>Sometimes, need to account for splicing.</a:t>
            </a:r>
          </a:p>
          <a:p>
            <a:pPr lvl="1"/>
            <a:r>
              <a:rPr lang="en-US" dirty="0"/>
              <a:t>Allow for PCR artifacts/sequencing errors.</a:t>
            </a:r>
          </a:p>
          <a:p>
            <a:pPr lvl="1"/>
            <a:endParaRPr lang="en-US" dirty="0"/>
          </a:p>
        </p:txBody>
      </p:sp>
      <p:sp>
        <p:nvSpPr>
          <p:cNvPr id="4" name="Title 3">
            <a:extLst>
              <a:ext uri="{FF2B5EF4-FFF2-40B4-BE49-F238E27FC236}">
                <a16:creationId xmlns:a16="http://schemas.microsoft.com/office/drawing/2014/main" id="{874197ED-9E32-5744-AD6E-0C8842469AF1}"/>
              </a:ext>
            </a:extLst>
          </p:cNvPr>
          <p:cNvSpPr>
            <a:spLocks noGrp="1"/>
          </p:cNvSpPr>
          <p:nvPr>
            <p:ph type="title"/>
          </p:nvPr>
        </p:nvSpPr>
        <p:spPr/>
        <p:txBody>
          <a:bodyPr>
            <a:normAutofit/>
          </a:bodyPr>
          <a:lstStyle/>
          <a:p>
            <a:r>
              <a:rPr lang="en-US" sz="3200" dirty="0"/>
              <a:t>Mapping := Aligning reads to regions of reference DNA.</a:t>
            </a:r>
          </a:p>
        </p:txBody>
      </p:sp>
    </p:spTree>
    <p:extLst>
      <p:ext uri="{BB962C8B-B14F-4D97-AF65-F5344CB8AC3E}">
        <p14:creationId xmlns:p14="http://schemas.microsoft.com/office/powerpoint/2010/main" val="3844802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B1122-77D0-054E-8156-484DE2040ACD}"/>
              </a:ext>
            </a:extLst>
          </p:cNvPr>
          <p:cNvSpPr>
            <a:spLocks noGrp="1"/>
          </p:cNvSpPr>
          <p:nvPr>
            <p:ph type="body" sz="quarter" idx="10"/>
          </p:nvPr>
        </p:nvSpPr>
        <p:spPr>
          <a:xfrm>
            <a:off x="838200" y="1876483"/>
            <a:ext cx="10515600" cy="3965188"/>
          </a:xfrm>
        </p:spPr>
        <p:txBody>
          <a:bodyPr/>
          <a:lstStyle/>
          <a:p>
            <a:pPr marL="514350" indent="-514350">
              <a:buFont typeface="+mj-lt"/>
              <a:buAutoNum type="arabicPeriod"/>
            </a:pPr>
            <a:r>
              <a:rPr lang="en-US" dirty="0"/>
              <a:t>Reads to align.</a:t>
            </a:r>
          </a:p>
          <a:p>
            <a:pPr marL="857250" lvl="1" indent="-514350"/>
            <a:r>
              <a:rPr lang="en-US" dirty="0"/>
              <a:t>FASTQ file after cleaning (trimming adapters).</a:t>
            </a:r>
          </a:p>
          <a:p>
            <a:pPr marL="857250" lvl="1" indent="-514350"/>
            <a:endParaRPr lang="en-US" dirty="0"/>
          </a:p>
          <a:p>
            <a:pPr marL="514350" indent="-514350">
              <a:buFont typeface="+mj-lt"/>
              <a:buAutoNum type="arabicPeriod"/>
            </a:pPr>
            <a:r>
              <a:rPr lang="en-US" dirty="0"/>
              <a:t>Reference sequence to align to.</a:t>
            </a:r>
          </a:p>
          <a:p>
            <a:pPr marL="857250" lvl="1" indent="-514350"/>
            <a:r>
              <a:rPr lang="en-US" dirty="0"/>
              <a:t>Example – “</a:t>
            </a:r>
            <a:r>
              <a:rPr lang="en-US" dirty="0" err="1"/>
              <a:t>rDNA_sequence.fasta</a:t>
            </a:r>
            <a:r>
              <a:rPr lang="en-US" dirty="0"/>
              <a:t>”</a:t>
            </a:r>
          </a:p>
          <a:p>
            <a:pPr marL="857250" lvl="1" indent="-514350"/>
            <a:r>
              <a:rPr lang="en-US" dirty="0"/>
              <a:t>FASTA format. Two lines per sequence. </a:t>
            </a:r>
          </a:p>
          <a:p>
            <a:pPr marL="1314450" lvl="2" indent="-514350">
              <a:buFont typeface="+mj-lt"/>
              <a:buAutoNum type="romanUcPeriod"/>
            </a:pPr>
            <a:r>
              <a:rPr lang="en-US" dirty="0"/>
              <a:t>Starting with “&gt;”, followed by sequence name/identifier.</a:t>
            </a:r>
          </a:p>
          <a:p>
            <a:pPr marL="1314450" lvl="2" indent="-514350">
              <a:buFont typeface="+mj-lt"/>
              <a:buAutoNum type="romanUcPeriod"/>
            </a:pPr>
            <a:r>
              <a:rPr lang="en-US" dirty="0"/>
              <a:t>Sequence.</a:t>
            </a:r>
          </a:p>
          <a:p>
            <a:pPr marL="857250" lvl="1" indent="-514350"/>
            <a:r>
              <a:rPr lang="en-US" dirty="0"/>
              <a:t>File extensions: .</a:t>
            </a:r>
            <a:r>
              <a:rPr lang="en-US" dirty="0" err="1"/>
              <a:t>fasta</a:t>
            </a:r>
            <a:r>
              <a:rPr lang="en-US" dirty="0"/>
              <a:t>, .fa, .txt. </a:t>
            </a:r>
          </a:p>
          <a:p>
            <a:pPr marL="857250" lvl="1" indent="-514350">
              <a:buFont typeface="+mj-lt"/>
              <a:buAutoNum type="alphaLcParenR"/>
            </a:pPr>
            <a:endParaRPr lang="en-US" dirty="0"/>
          </a:p>
        </p:txBody>
      </p:sp>
      <p:sp>
        <p:nvSpPr>
          <p:cNvPr id="3" name="Title 2">
            <a:extLst>
              <a:ext uri="{FF2B5EF4-FFF2-40B4-BE49-F238E27FC236}">
                <a16:creationId xmlns:a16="http://schemas.microsoft.com/office/drawing/2014/main" id="{FC5909F9-4679-7445-95D2-271490542851}"/>
              </a:ext>
            </a:extLst>
          </p:cNvPr>
          <p:cNvSpPr>
            <a:spLocks noGrp="1"/>
          </p:cNvSpPr>
          <p:nvPr>
            <p:ph type="title"/>
          </p:nvPr>
        </p:nvSpPr>
        <p:spPr/>
        <p:txBody>
          <a:bodyPr/>
          <a:lstStyle/>
          <a:p>
            <a:r>
              <a:rPr lang="en-US" dirty="0"/>
              <a:t>Inputs needed.</a:t>
            </a:r>
          </a:p>
        </p:txBody>
      </p:sp>
      <p:sp>
        <p:nvSpPr>
          <p:cNvPr id="4" name="Slide Number Placeholder 3">
            <a:extLst>
              <a:ext uri="{FF2B5EF4-FFF2-40B4-BE49-F238E27FC236}">
                <a16:creationId xmlns:a16="http://schemas.microsoft.com/office/drawing/2014/main" id="{929265CF-7149-534D-8B28-C5563CE26A66}"/>
              </a:ext>
            </a:extLst>
          </p:cNvPr>
          <p:cNvSpPr>
            <a:spLocks noGrp="1"/>
          </p:cNvSpPr>
          <p:nvPr>
            <p:ph type="sldNum" sz="quarter" idx="13"/>
          </p:nvPr>
        </p:nvSpPr>
        <p:spPr/>
        <p:txBody>
          <a:bodyPr/>
          <a:lstStyle/>
          <a:p>
            <a:fld id="{F5936FD3-174D-8740-A172-B7093C3E1B2E}" type="slidenum">
              <a:rPr lang="en-US" smtClean="0"/>
              <a:t>38</a:t>
            </a:fld>
            <a:endParaRPr lang="en-US"/>
          </a:p>
        </p:txBody>
      </p:sp>
    </p:spTree>
    <p:extLst>
      <p:ext uri="{BB962C8B-B14F-4D97-AF65-F5344CB8AC3E}">
        <p14:creationId xmlns:p14="http://schemas.microsoft.com/office/powerpoint/2010/main" val="3625486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C8A23-50BC-8E4E-8E57-CC4EE2B658F4}"/>
              </a:ext>
            </a:extLst>
          </p:cNvPr>
          <p:cNvSpPr>
            <a:spLocks noGrp="1"/>
          </p:cNvSpPr>
          <p:nvPr>
            <p:ph type="body" sz="quarter" idx="10"/>
          </p:nvPr>
        </p:nvSpPr>
        <p:spPr>
          <a:xfrm>
            <a:off x="838200" y="1876483"/>
            <a:ext cx="10515600" cy="1935915"/>
          </a:xfrm>
        </p:spPr>
        <p:txBody>
          <a:bodyPr/>
          <a:lstStyle/>
          <a:p>
            <a:r>
              <a:rPr lang="en-US" dirty="0"/>
              <a:t>Use bowtie2 to build index.</a:t>
            </a:r>
          </a:p>
          <a:p>
            <a:endParaRPr lang="en-US" dirty="0"/>
          </a:p>
          <a:p>
            <a:endParaRPr lang="en-US" dirty="0"/>
          </a:p>
          <a:p>
            <a:r>
              <a:rPr lang="en-US" dirty="0"/>
              <a:t>Use cleaned reads and index of reference sequence to map.</a:t>
            </a:r>
          </a:p>
        </p:txBody>
      </p:sp>
      <p:sp>
        <p:nvSpPr>
          <p:cNvPr id="3" name="Title 2">
            <a:extLst>
              <a:ext uri="{FF2B5EF4-FFF2-40B4-BE49-F238E27FC236}">
                <a16:creationId xmlns:a16="http://schemas.microsoft.com/office/drawing/2014/main" id="{5E836723-D53C-114E-9AC0-A6FB005C6B18}"/>
              </a:ext>
            </a:extLst>
          </p:cNvPr>
          <p:cNvSpPr>
            <a:spLocks noGrp="1"/>
          </p:cNvSpPr>
          <p:nvPr>
            <p:ph type="title"/>
          </p:nvPr>
        </p:nvSpPr>
        <p:spPr/>
        <p:txBody>
          <a:bodyPr>
            <a:normAutofit/>
          </a:bodyPr>
          <a:lstStyle/>
          <a:p>
            <a:r>
              <a:rPr lang="en-US" sz="3200" dirty="0"/>
              <a:t>Indexing reference sequence speeds up mapping.</a:t>
            </a:r>
          </a:p>
        </p:txBody>
      </p:sp>
      <p:sp>
        <p:nvSpPr>
          <p:cNvPr id="4" name="Slide Number Placeholder 3">
            <a:extLst>
              <a:ext uri="{FF2B5EF4-FFF2-40B4-BE49-F238E27FC236}">
                <a16:creationId xmlns:a16="http://schemas.microsoft.com/office/drawing/2014/main" id="{3F80B7A5-0923-ED46-A4FA-BAA4A72AB843}"/>
              </a:ext>
            </a:extLst>
          </p:cNvPr>
          <p:cNvSpPr>
            <a:spLocks noGrp="1"/>
          </p:cNvSpPr>
          <p:nvPr>
            <p:ph type="sldNum" sz="quarter" idx="13"/>
          </p:nvPr>
        </p:nvSpPr>
        <p:spPr/>
        <p:txBody>
          <a:bodyPr/>
          <a:lstStyle/>
          <a:p>
            <a:fld id="{F5936FD3-174D-8740-A172-B7093C3E1B2E}" type="slidenum">
              <a:rPr lang="en-US" smtClean="0"/>
              <a:t>39</a:t>
            </a:fld>
            <a:endParaRPr lang="en-US"/>
          </a:p>
        </p:txBody>
      </p:sp>
    </p:spTree>
    <p:extLst>
      <p:ext uri="{BB962C8B-B14F-4D97-AF65-F5344CB8AC3E}">
        <p14:creationId xmlns:p14="http://schemas.microsoft.com/office/powerpoint/2010/main" val="2117376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E78-46ED-7B41-8A7A-79FBBDE0730A}"/>
              </a:ext>
            </a:extLst>
          </p:cNvPr>
          <p:cNvSpPr>
            <a:spLocks noGrp="1"/>
          </p:cNvSpPr>
          <p:nvPr>
            <p:ph type="title"/>
          </p:nvPr>
        </p:nvSpPr>
        <p:spPr/>
        <p:txBody>
          <a:bodyPr>
            <a:normAutofit/>
          </a:bodyPr>
          <a:lstStyle/>
          <a:p>
            <a:r>
              <a:rPr lang="en-US" sz="3200" dirty="0"/>
              <a:t>Typical protocol</a:t>
            </a:r>
          </a:p>
        </p:txBody>
      </p:sp>
      <p:sp>
        <p:nvSpPr>
          <p:cNvPr id="4" name="Slide Number Placeholder 3">
            <a:extLst>
              <a:ext uri="{FF2B5EF4-FFF2-40B4-BE49-F238E27FC236}">
                <a16:creationId xmlns:a16="http://schemas.microsoft.com/office/drawing/2014/main" id="{CE7EB60B-2D3C-C94E-ABEA-27D499A446C3}"/>
              </a:ext>
            </a:extLst>
          </p:cNvPr>
          <p:cNvSpPr>
            <a:spLocks noGrp="1"/>
          </p:cNvSpPr>
          <p:nvPr>
            <p:ph type="sldNum" sz="quarter" idx="13"/>
          </p:nvPr>
        </p:nvSpPr>
        <p:spPr/>
        <p:txBody>
          <a:bodyPr/>
          <a:lstStyle/>
          <a:p>
            <a:fld id="{F5936FD3-174D-8740-A172-B7093C3E1B2E}" type="slidenum">
              <a:rPr lang="en-US" smtClean="0"/>
              <a:t>4</a:t>
            </a:fld>
            <a:endParaRPr lang="en-US"/>
          </a:p>
        </p:txBody>
      </p:sp>
      <p:pic>
        <p:nvPicPr>
          <p:cNvPr id="6" name="Picture 5">
            <a:extLst>
              <a:ext uri="{FF2B5EF4-FFF2-40B4-BE49-F238E27FC236}">
                <a16:creationId xmlns:a16="http://schemas.microsoft.com/office/drawing/2014/main" id="{809CD0ED-2432-194F-8584-5C53B5CBABFF}"/>
              </a:ext>
            </a:extLst>
          </p:cNvPr>
          <p:cNvPicPr>
            <a:picLocks noChangeAspect="1"/>
          </p:cNvPicPr>
          <p:nvPr/>
        </p:nvPicPr>
        <p:blipFill>
          <a:blip r:embed="rId3"/>
          <a:stretch>
            <a:fillRect/>
          </a:stretch>
        </p:blipFill>
        <p:spPr>
          <a:xfrm>
            <a:off x="838200" y="1828799"/>
            <a:ext cx="10515600" cy="4560657"/>
          </a:xfrm>
          <a:prstGeom prst="rect">
            <a:avLst/>
          </a:prstGeom>
        </p:spPr>
      </p:pic>
      <p:sp>
        <p:nvSpPr>
          <p:cNvPr id="7" name="Footer Placeholder 6">
            <a:extLst>
              <a:ext uri="{FF2B5EF4-FFF2-40B4-BE49-F238E27FC236}">
                <a16:creationId xmlns:a16="http://schemas.microsoft.com/office/drawing/2014/main" id="{0783B5B1-0BF2-544F-9FEF-117DAEBCED8D}"/>
              </a:ext>
            </a:extLst>
          </p:cNvPr>
          <p:cNvSpPr>
            <a:spLocks noGrp="1"/>
          </p:cNvSpPr>
          <p:nvPr>
            <p:ph type="ftr" sz="quarter" idx="12"/>
          </p:nvPr>
        </p:nvSpPr>
        <p:spPr/>
        <p:txBody>
          <a:bodyPr/>
          <a:lstStyle/>
          <a:p>
            <a:r>
              <a:rPr lang="en-US"/>
              <a:t>Figure: Berge et al., 2018, PeerJ Preprints.</a:t>
            </a:r>
            <a:endParaRPr lang="en-US" dirty="0"/>
          </a:p>
        </p:txBody>
      </p:sp>
    </p:spTree>
    <p:extLst>
      <p:ext uri="{BB962C8B-B14F-4D97-AF65-F5344CB8AC3E}">
        <p14:creationId xmlns:p14="http://schemas.microsoft.com/office/powerpoint/2010/main" val="2648061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0B41AA-BD1E-CD4D-B8FC-3BBB79408451}"/>
              </a:ext>
            </a:extLst>
          </p:cNvPr>
          <p:cNvSpPr>
            <a:spLocks noGrp="1"/>
          </p:cNvSpPr>
          <p:nvPr>
            <p:ph type="body" sz="quarter" idx="10"/>
          </p:nvPr>
        </p:nvSpPr>
        <p:spPr>
          <a:xfrm>
            <a:off x="838200" y="1876483"/>
            <a:ext cx="10515600" cy="2886431"/>
          </a:xfrm>
        </p:spPr>
        <p:txBody>
          <a:bodyPr/>
          <a:lstStyle/>
          <a:p>
            <a:r>
              <a:rPr lang="en-US" dirty="0"/>
              <a:t>SAM format:</a:t>
            </a:r>
          </a:p>
          <a:p>
            <a:pPr lvl="1"/>
            <a:r>
              <a:rPr lang="en-US" dirty="0"/>
              <a:t>For each read, mapped where, in what orientation?</a:t>
            </a:r>
          </a:p>
          <a:p>
            <a:pPr lvl="1"/>
            <a:endParaRPr lang="en-US" dirty="0"/>
          </a:p>
          <a:p>
            <a:r>
              <a:rPr lang="en-US" dirty="0"/>
              <a:t>Summary statistics:</a:t>
            </a:r>
          </a:p>
          <a:p>
            <a:pPr lvl="1"/>
            <a:r>
              <a:rPr lang="en-US" dirty="0"/>
              <a:t>How many reads mapped?</a:t>
            </a:r>
          </a:p>
          <a:p>
            <a:pPr lvl="1"/>
            <a:r>
              <a:rPr lang="en-US" dirty="0"/>
              <a:t>How many unmapped?</a:t>
            </a:r>
          </a:p>
          <a:p>
            <a:pPr lvl="1"/>
            <a:r>
              <a:rPr lang="en-US" dirty="0"/>
              <a:t>…</a:t>
            </a:r>
          </a:p>
        </p:txBody>
      </p:sp>
      <p:sp>
        <p:nvSpPr>
          <p:cNvPr id="3" name="Title 2">
            <a:extLst>
              <a:ext uri="{FF2B5EF4-FFF2-40B4-BE49-F238E27FC236}">
                <a16:creationId xmlns:a16="http://schemas.microsoft.com/office/drawing/2014/main" id="{1ED4F797-95CC-EE41-8866-33079F554569}"/>
              </a:ext>
            </a:extLst>
          </p:cNvPr>
          <p:cNvSpPr>
            <a:spLocks noGrp="1"/>
          </p:cNvSpPr>
          <p:nvPr>
            <p:ph type="title"/>
          </p:nvPr>
        </p:nvSpPr>
        <p:spPr/>
        <p:txBody>
          <a:bodyPr>
            <a:normAutofit fontScale="90000"/>
          </a:bodyPr>
          <a:lstStyle/>
          <a:p>
            <a:r>
              <a:rPr lang="en-US" dirty="0"/>
              <a:t>Output =&gt; </a:t>
            </a:r>
            <a:br>
              <a:rPr lang="en-US" dirty="0"/>
            </a:br>
            <a:r>
              <a:rPr lang="en-US" sz="3100" dirty="0"/>
              <a:t>1. Alignments in SAM format, 2. Summary of mapping statistics. </a:t>
            </a:r>
          </a:p>
        </p:txBody>
      </p:sp>
      <p:sp>
        <p:nvSpPr>
          <p:cNvPr id="4" name="Slide Number Placeholder 3">
            <a:extLst>
              <a:ext uri="{FF2B5EF4-FFF2-40B4-BE49-F238E27FC236}">
                <a16:creationId xmlns:a16="http://schemas.microsoft.com/office/drawing/2014/main" id="{133C206A-4671-FF46-8F46-F006097A9D31}"/>
              </a:ext>
            </a:extLst>
          </p:cNvPr>
          <p:cNvSpPr>
            <a:spLocks noGrp="1"/>
          </p:cNvSpPr>
          <p:nvPr>
            <p:ph type="sldNum" sz="quarter" idx="13"/>
          </p:nvPr>
        </p:nvSpPr>
        <p:spPr/>
        <p:txBody>
          <a:bodyPr/>
          <a:lstStyle/>
          <a:p>
            <a:fld id="{F5936FD3-174D-8740-A172-B7093C3E1B2E}" type="slidenum">
              <a:rPr lang="en-US" smtClean="0"/>
              <a:t>40</a:t>
            </a:fld>
            <a:endParaRPr lang="en-US"/>
          </a:p>
        </p:txBody>
      </p:sp>
    </p:spTree>
    <p:extLst>
      <p:ext uri="{BB962C8B-B14F-4D97-AF65-F5344CB8AC3E}">
        <p14:creationId xmlns:p14="http://schemas.microsoft.com/office/powerpoint/2010/main" val="2347534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28743A-E8F5-B64B-949F-1D357FB01F49}"/>
              </a:ext>
            </a:extLst>
          </p:cNvPr>
          <p:cNvSpPr>
            <a:spLocks noGrp="1"/>
          </p:cNvSpPr>
          <p:nvPr>
            <p:ph type="body" sz="quarter" idx="10"/>
          </p:nvPr>
        </p:nvSpPr>
        <p:spPr>
          <a:xfrm>
            <a:off x="838200" y="1876483"/>
            <a:ext cx="10515600" cy="1419876"/>
          </a:xfrm>
        </p:spPr>
        <p:txBody>
          <a:bodyPr/>
          <a:lstStyle/>
          <a:p>
            <a:r>
              <a:rPr lang="en-US" dirty="0"/>
              <a:t>Alignment reports often very large files.</a:t>
            </a:r>
          </a:p>
          <a:p>
            <a:endParaRPr lang="en-US" dirty="0"/>
          </a:p>
          <a:p>
            <a:r>
              <a:rPr lang="en-US" dirty="0"/>
              <a:t>BAM extension used for compressed SAM files.</a:t>
            </a:r>
          </a:p>
        </p:txBody>
      </p:sp>
      <p:sp>
        <p:nvSpPr>
          <p:cNvPr id="3" name="Title 2">
            <a:extLst>
              <a:ext uri="{FF2B5EF4-FFF2-40B4-BE49-F238E27FC236}">
                <a16:creationId xmlns:a16="http://schemas.microsoft.com/office/drawing/2014/main" id="{E0FD61A4-51C6-4D4E-8884-07B858A1AD16}"/>
              </a:ext>
            </a:extLst>
          </p:cNvPr>
          <p:cNvSpPr>
            <a:spLocks noGrp="1"/>
          </p:cNvSpPr>
          <p:nvPr>
            <p:ph type="title"/>
          </p:nvPr>
        </p:nvSpPr>
        <p:spPr/>
        <p:txBody>
          <a:bodyPr/>
          <a:lstStyle/>
          <a:p>
            <a:r>
              <a:rPr lang="en-US" dirty="0"/>
              <a:t>Binary Alignment/Map (BAM) format</a:t>
            </a:r>
          </a:p>
        </p:txBody>
      </p:sp>
      <p:sp>
        <p:nvSpPr>
          <p:cNvPr id="4" name="Slide Number Placeholder 3">
            <a:extLst>
              <a:ext uri="{FF2B5EF4-FFF2-40B4-BE49-F238E27FC236}">
                <a16:creationId xmlns:a16="http://schemas.microsoft.com/office/drawing/2014/main" id="{E7F8D8B3-7A16-9B4D-8217-A47082BD7DC9}"/>
              </a:ext>
            </a:extLst>
          </p:cNvPr>
          <p:cNvSpPr>
            <a:spLocks noGrp="1"/>
          </p:cNvSpPr>
          <p:nvPr>
            <p:ph type="sldNum" sz="quarter" idx="13"/>
          </p:nvPr>
        </p:nvSpPr>
        <p:spPr/>
        <p:txBody>
          <a:bodyPr/>
          <a:lstStyle/>
          <a:p>
            <a:fld id="{F5936FD3-174D-8740-A172-B7093C3E1B2E}" type="slidenum">
              <a:rPr lang="en-US" smtClean="0"/>
              <a:t>41</a:t>
            </a:fld>
            <a:endParaRPr lang="en-US"/>
          </a:p>
        </p:txBody>
      </p:sp>
    </p:spTree>
    <p:extLst>
      <p:ext uri="{BB962C8B-B14F-4D97-AF65-F5344CB8AC3E}">
        <p14:creationId xmlns:p14="http://schemas.microsoft.com/office/powerpoint/2010/main" val="184527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56814-65BA-9E45-9707-8200000D8E41}"/>
              </a:ext>
            </a:extLst>
          </p:cNvPr>
          <p:cNvSpPr>
            <a:spLocks noGrp="1"/>
          </p:cNvSpPr>
          <p:nvPr>
            <p:ph type="body" sz="quarter" idx="10"/>
          </p:nvPr>
        </p:nvSpPr>
        <p:spPr>
          <a:xfrm>
            <a:off x="838200" y="1876483"/>
            <a:ext cx="10515600" cy="3577390"/>
          </a:xfrm>
        </p:spPr>
        <p:txBody>
          <a:bodyPr/>
          <a:lstStyle/>
          <a:p>
            <a:r>
              <a:rPr lang="en-US" dirty="0"/>
              <a:t>Open with Excel.</a:t>
            </a:r>
          </a:p>
          <a:p>
            <a:endParaRPr lang="en-US" dirty="0"/>
          </a:p>
          <a:p>
            <a:r>
              <a:rPr lang="en-US" dirty="0"/>
              <a:t>First few lines contain metadata about alignments.</a:t>
            </a:r>
          </a:p>
          <a:p>
            <a:pPr lvl="1"/>
            <a:r>
              <a:rPr lang="en-US" dirty="0"/>
              <a:t>These lines start with “@”. </a:t>
            </a:r>
          </a:p>
          <a:p>
            <a:pPr lvl="1"/>
            <a:r>
              <a:rPr lang="en-US" dirty="0"/>
              <a:t>Example – version of file format, sorting order of alignments, grouping, etc.</a:t>
            </a:r>
          </a:p>
          <a:p>
            <a:endParaRPr lang="en-US" dirty="0"/>
          </a:p>
          <a:p>
            <a:r>
              <a:rPr lang="en-US" dirty="0"/>
              <a:t>After header, a table of alignments.</a:t>
            </a:r>
          </a:p>
        </p:txBody>
      </p:sp>
      <p:sp>
        <p:nvSpPr>
          <p:cNvPr id="3" name="Title 2">
            <a:extLst>
              <a:ext uri="{FF2B5EF4-FFF2-40B4-BE49-F238E27FC236}">
                <a16:creationId xmlns:a16="http://schemas.microsoft.com/office/drawing/2014/main" id="{9153103D-C19B-F143-A6E0-CF29BC9E4339}"/>
              </a:ext>
            </a:extLst>
          </p:cNvPr>
          <p:cNvSpPr>
            <a:spLocks noGrp="1"/>
          </p:cNvSpPr>
          <p:nvPr>
            <p:ph type="title"/>
          </p:nvPr>
        </p:nvSpPr>
        <p:spPr/>
        <p:txBody>
          <a:bodyPr/>
          <a:lstStyle/>
          <a:p>
            <a:r>
              <a:rPr lang="en-US" dirty="0"/>
              <a:t>Sequence Alignment/Map (SAM) format</a:t>
            </a:r>
          </a:p>
        </p:txBody>
      </p:sp>
      <p:sp>
        <p:nvSpPr>
          <p:cNvPr id="4" name="Slide Number Placeholder 3">
            <a:extLst>
              <a:ext uri="{FF2B5EF4-FFF2-40B4-BE49-F238E27FC236}">
                <a16:creationId xmlns:a16="http://schemas.microsoft.com/office/drawing/2014/main" id="{7E91284E-BE7A-A842-8736-02A1F7367C95}"/>
              </a:ext>
            </a:extLst>
          </p:cNvPr>
          <p:cNvSpPr>
            <a:spLocks noGrp="1"/>
          </p:cNvSpPr>
          <p:nvPr>
            <p:ph type="sldNum" sz="quarter" idx="13"/>
          </p:nvPr>
        </p:nvSpPr>
        <p:spPr/>
        <p:txBody>
          <a:bodyPr/>
          <a:lstStyle/>
          <a:p>
            <a:fld id="{F5936FD3-174D-8740-A172-B7093C3E1B2E}" type="slidenum">
              <a:rPr lang="en-US" smtClean="0"/>
              <a:t>42</a:t>
            </a:fld>
            <a:endParaRPr lang="en-US"/>
          </a:p>
        </p:txBody>
      </p:sp>
    </p:spTree>
    <p:extLst>
      <p:ext uri="{BB962C8B-B14F-4D97-AF65-F5344CB8AC3E}">
        <p14:creationId xmlns:p14="http://schemas.microsoft.com/office/powerpoint/2010/main" val="1337644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34153-FDD0-CF49-95AA-ABD2071DA216}"/>
              </a:ext>
            </a:extLst>
          </p:cNvPr>
          <p:cNvSpPr>
            <a:spLocks noGrp="1"/>
          </p:cNvSpPr>
          <p:nvPr>
            <p:ph type="title"/>
          </p:nvPr>
        </p:nvSpPr>
        <p:spPr/>
        <p:txBody>
          <a:bodyPr/>
          <a:lstStyle/>
          <a:p>
            <a:r>
              <a:rPr lang="en-US" dirty="0"/>
              <a:t>11 fields for each alignment (per row).</a:t>
            </a:r>
          </a:p>
        </p:txBody>
      </p:sp>
      <p:sp>
        <p:nvSpPr>
          <p:cNvPr id="4" name="Slide Number Placeholder 3">
            <a:extLst>
              <a:ext uri="{FF2B5EF4-FFF2-40B4-BE49-F238E27FC236}">
                <a16:creationId xmlns:a16="http://schemas.microsoft.com/office/drawing/2014/main" id="{77C094E6-3157-AC49-9D19-5F29FAED4C71}"/>
              </a:ext>
            </a:extLst>
          </p:cNvPr>
          <p:cNvSpPr>
            <a:spLocks noGrp="1"/>
          </p:cNvSpPr>
          <p:nvPr>
            <p:ph type="sldNum" sz="quarter" idx="13"/>
          </p:nvPr>
        </p:nvSpPr>
        <p:spPr/>
        <p:txBody>
          <a:bodyPr/>
          <a:lstStyle/>
          <a:p>
            <a:fld id="{F5936FD3-174D-8740-A172-B7093C3E1B2E}" type="slidenum">
              <a:rPr lang="en-US" smtClean="0"/>
              <a:t>43</a:t>
            </a:fld>
            <a:endParaRPr lang="en-US"/>
          </a:p>
        </p:txBody>
      </p:sp>
      <p:pic>
        <p:nvPicPr>
          <p:cNvPr id="7" name="Picture 6">
            <a:extLst>
              <a:ext uri="{FF2B5EF4-FFF2-40B4-BE49-F238E27FC236}">
                <a16:creationId xmlns:a16="http://schemas.microsoft.com/office/drawing/2014/main" id="{FAD47DE1-E9EA-024B-BA94-69C2437A4A16}"/>
              </a:ext>
            </a:extLst>
          </p:cNvPr>
          <p:cNvPicPr>
            <a:picLocks noChangeAspect="1"/>
          </p:cNvPicPr>
          <p:nvPr/>
        </p:nvPicPr>
        <p:blipFill>
          <a:blip r:embed="rId3"/>
          <a:stretch>
            <a:fillRect/>
          </a:stretch>
        </p:blipFill>
        <p:spPr>
          <a:xfrm>
            <a:off x="304800" y="2137569"/>
            <a:ext cx="11582400" cy="3771900"/>
          </a:xfrm>
          <a:prstGeom prst="rect">
            <a:avLst/>
          </a:prstGeom>
        </p:spPr>
      </p:pic>
    </p:spTree>
    <p:extLst>
      <p:ext uri="{BB962C8B-B14F-4D97-AF65-F5344CB8AC3E}">
        <p14:creationId xmlns:p14="http://schemas.microsoft.com/office/powerpoint/2010/main" val="30232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A8A2E-D240-374E-B500-FA11A55BCBC3}"/>
              </a:ext>
            </a:extLst>
          </p:cNvPr>
          <p:cNvSpPr>
            <a:spLocks noGrp="1"/>
          </p:cNvSpPr>
          <p:nvPr>
            <p:ph type="body" sz="quarter" idx="10"/>
          </p:nvPr>
        </p:nvSpPr>
        <p:spPr>
          <a:xfrm>
            <a:off x="838200" y="1876483"/>
            <a:ext cx="10515600" cy="3244991"/>
          </a:xfrm>
        </p:spPr>
        <p:txBody>
          <a:bodyPr/>
          <a:lstStyle/>
          <a:p>
            <a:r>
              <a:rPr lang="en-US" dirty="0"/>
              <a:t>Several. Example – bowtie2, BWA, subread, etc.</a:t>
            </a:r>
          </a:p>
          <a:p>
            <a:endParaRPr lang="en-US" dirty="0"/>
          </a:p>
          <a:p>
            <a:r>
              <a:rPr lang="en-US" dirty="0"/>
              <a:t>Differences in speed and memory requirement.</a:t>
            </a:r>
          </a:p>
          <a:p>
            <a:endParaRPr lang="en-US" dirty="0"/>
          </a:p>
          <a:p>
            <a:r>
              <a:rPr lang="en-US" dirty="0"/>
              <a:t>Pros and cons of each:</a:t>
            </a:r>
          </a:p>
          <a:p>
            <a:pPr lvl="1"/>
            <a:r>
              <a:rPr lang="en-US" dirty="0"/>
              <a:t>Example: Some handle spliced alignment, others do not.</a:t>
            </a:r>
          </a:p>
          <a:p>
            <a:pPr lvl="1"/>
            <a:r>
              <a:rPr lang="en-US" dirty="0"/>
              <a:t>…</a:t>
            </a:r>
          </a:p>
        </p:txBody>
      </p:sp>
      <p:sp>
        <p:nvSpPr>
          <p:cNvPr id="3" name="Title 2">
            <a:extLst>
              <a:ext uri="{FF2B5EF4-FFF2-40B4-BE49-F238E27FC236}">
                <a16:creationId xmlns:a16="http://schemas.microsoft.com/office/drawing/2014/main" id="{E6ABB90F-CDBE-B942-9A8E-F99747D709E3}"/>
              </a:ext>
            </a:extLst>
          </p:cNvPr>
          <p:cNvSpPr>
            <a:spLocks noGrp="1"/>
          </p:cNvSpPr>
          <p:nvPr>
            <p:ph type="title"/>
          </p:nvPr>
        </p:nvSpPr>
        <p:spPr/>
        <p:txBody>
          <a:bodyPr/>
          <a:lstStyle/>
          <a:p>
            <a:r>
              <a:rPr lang="en-US" dirty="0"/>
              <a:t>Alternatives</a:t>
            </a:r>
          </a:p>
        </p:txBody>
      </p:sp>
      <p:sp>
        <p:nvSpPr>
          <p:cNvPr id="4" name="Slide Number Placeholder 3">
            <a:extLst>
              <a:ext uri="{FF2B5EF4-FFF2-40B4-BE49-F238E27FC236}">
                <a16:creationId xmlns:a16="http://schemas.microsoft.com/office/drawing/2014/main" id="{738E9AC6-B052-B14B-A350-001892B45CAC}"/>
              </a:ext>
            </a:extLst>
          </p:cNvPr>
          <p:cNvSpPr>
            <a:spLocks noGrp="1"/>
          </p:cNvSpPr>
          <p:nvPr>
            <p:ph type="sldNum" sz="quarter" idx="13"/>
          </p:nvPr>
        </p:nvSpPr>
        <p:spPr/>
        <p:txBody>
          <a:bodyPr/>
          <a:lstStyle/>
          <a:p>
            <a:fld id="{F5936FD3-174D-8740-A172-B7093C3E1B2E}" type="slidenum">
              <a:rPr lang="en-US" smtClean="0"/>
              <a:t>44</a:t>
            </a:fld>
            <a:endParaRPr lang="en-US"/>
          </a:p>
        </p:txBody>
      </p:sp>
    </p:spTree>
    <p:extLst>
      <p:ext uri="{BB962C8B-B14F-4D97-AF65-F5344CB8AC3E}">
        <p14:creationId xmlns:p14="http://schemas.microsoft.com/office/powerpoint/2010/main" val="1107858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70FBAA-596F-2A48-BE39-2C92FA9A503B}"/>
              </a:ext>
            </a:extLst>
          </p:cNvPr>
          <p:cNvSpPr>
            <a:spLocks noGrp="1"/>
          </p:cNvSpPr>
          <p:nvPr>
            <p:ph type="body" sz="quarter" idx="10"/>
          </p:nvPr>
        </p:nvSpPr>
        <p:spPr>
          <a:xfrm>
            <a:off x="838200" y="1876483"/>
            <a:ext cx="10515600" cy="3484031"/>
          </a:xfrm>
        </p:spPr>
        <p:txBody>
          <a:bodyPr/>
          <a:lstStyle/>
          <a:p>
            <a:r>
              <a:rPr lang="en-US" dirty="0">
                <a:hlinkClick r:id="rId2"/>
              </a:rPr>
              <a:t>http://seqanswers.com/forums/</a:t>
            </a:r>
            <a:endParaRPr lang="en-US" dirty="0"/>
          </a:p>
          <a:p>
            <a:endParaRPr lang="en-US" dirty="0"/>
          </a:p>
          <a:p>
            <a:r>
              <a:rPr lang="en-US" dirty="0">
                <a:hlinkClick r:id="rId3"/>
              </a:rPr>
              <a:t>https://www.biostars.org/</a:t>
            </a:r>
            <a:endParaRPr lang="en-US" dirty="0"/>
          </a:p>
          <a:p>
            <a:endParaRPr lang="en-US" dirty="0"/>
          </a:p>
          <a:p>
            <a:r>
              <a:rPr lang="en-US" dirty="0">
                <a:hlinkClick r:id="rId4"/>
              </a:rPr>
              <a:t>https://www.rna-seqblog.com/</a:t>
            </a:r>
            <a:endParaRPr lang="en-US" dirty="0"/>
          </a:p>
          <a:p>
            <a:endParaRPr lang="en-US" dirty="0"/>
          </a:p>
          <a:p>
            <a:r>
              <a:rPr lang="en-US" dirty="0"/>
              <a:t>…</a:t>
            </a:r>
          </a:p>
        </p:txBody>
      </p:sp>
      <p:sp>
        <p:nvSpPr>
          <p:cNvPr id="3" name="Title 2">
            <a:extLst>
              <a:ext uri="{FF2B5EF4-FFF2-40B4-BE49-F238E27FC236}">
                <a16:creationId xmlns:a16="http://schemas.microsoft.com/office/drawing/2014/main" id="{3D311B8B-AD3B-0842-8C32-CCE64D31F662}"/>
              </a:ext>
            </a:extLst>
          </p:cNvPr>
          <p:cNvSpPr>
            <a:spLocks noGrp="1"/>
          </p:cNvSpPr>
          <p:nvPr>
            <p:ph type="title"/>
          </p:nvPr>
        </p:nvSpPr>
        <p:spPr/>
        <p:txBody>
          <a:bodyPr>
            <a:normAutofit/>
          </a:bodyPr>
          <a:lstStyle/>
          <a:p>
            <a:r>
              <a:rPr lang="en-US" sz="3200" dirty="0"/>
              <a:t>Online resources for sequencing data analysis</a:t>
            </a:r>
          </a:p>
        </p:txBody>
      </p:sp>
      <p:sp>
        <p:nvSpPr>
          <p:cNvPr id="4" name="Slide Number Placeholder 3">
            <a:extLst>
              <a:ext uri="{FF2B5EF4-FFF2-40B4-BE49-F238E27FC236}">
                <a16:creationId xmlns:a16="http://schemas.microsoft.com/office/drawing/2014/main" id="{81E8D4EF-312E-8948-AAC6-BD8ADB04C848}"/>
              </a:ext>
            </a:extLst>
          </p:cNvPr>
          <p:cNvSpPr>
            <a:spLocks noGrp="1"/>
          </p:cNvSpPr>
          <p:nvPr>
            <p:ph type="sldNum" sz="quarter" idx="13"/>
          </p:nvPr>
        </p:nvSpPr>
        <p:spPr/>
        <p:txBody>
          <a:bodyPr/>
          <a:lstStyle/>
          <a:p>
            <a:fld id="{F5936FD3-174D-8740-A172-B7093C3E1B2E}" type="slidenum">
              <a:rPr lang="en-US" smtClean="0"/>
              <a:t>45</a:t>
            </a:fld>
            <a:endParaRPr lang="en-US"/>
          </a:p>
        </p:txBody>
      </p:sp>
    </p:spTree>
    <p:extLst>
      <p:ext uri="{BB962C8B-B14F-4D97-AF65-F5344CB8AC3E}">
        <p14:creationId xmlns:p14="http://schemas.microsoft.com/office/powerpoint/2010/main" val="3188440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EB94-EC73-5B41-B058-C5EA85E4F81D}"/>
              </a:ext>
            </a:extLst>
          </p:cNvPr>
          <p:cNvSpPr>
            <a:spLocks noGrp="1"/>
          </p:cNvSpPr>
          <p:nvPr>
            <p:ph type="body" sz="quarter" idx="10"/>
          </p:nvPr>
        </p:nvSpPr>
        <p:spPr>
          <a:xfrm>
            <a:off x="838200" y="1876483"/>
            <a:ext cx="10515600" cy="4315027"/>
          </a:xfrm>
        </p:spPr>
        <p:txBody>
          <a:bodyPr/>
          <a:lstStyle/>
          <a:p>
            <a:r>
              <a:rPr lang="en-US" dirty="0"/>
              <a:t>Need to sort alignment report?</a:t>
            </a:r>
          </a:p>
          <a:p>
            <a:pPr lvl="1"/>
            <a:r>
              <a:rPr lang="en-US" dirty="0" err="1"/>
              <a:t>samtools</a:t>
            </a:r>
            <a:endParaRPr lang="en-US" dirty="0"/>
          </a:p>
          <a:p>
            <a:pPr lvl="1"/>
            <a:endParaRPr lang="en-US" dirty="0"/>
          </a:p>
          <a:p>
            <a:r>
              <a:rPr lang="en-US" dirty="0"/>
              <a:t>Need to convert FASTQ to FASTA?</a:t>
            </a:r>
          </a:p>
          <a:p>
            <a:pPr lvl="1"/>
            <a:r>
              <a:rPr lang="en-US" dirty="0" err="1"/>
              <a:t>fastx</a:t>
            </a:r>
            <a:r>
              <a:rPr lang="en-US" dirty="0"/>
              <a:t>-toolkit</a:t>
            </a:r>
          </a:p>
          <a:p>
            <a:pPr lvl="1"/>
            <a:endParaRPr lang="en-US" dirty="0"/>
          </a:p>
          <a:p>
            <a:r>
              <a:rPr lang="en-US" dirty="0"/>
              <a:t>…</a:t>
            </a:r>
          </a:p>
          <a:p>
            <a:pPr lvl="1"/>
            <a:endParaRPr lang="en-US" dirty="0"/>
          </a:p>
          <a:p>
            <a:r>
              <a:rPr lang="en-US" dirty="0"/>
              <a:t>Google!</a:t>
            </a:r>
          </a:p>
          <a:p>
            <a:pPr lvl="1"/>
            <a:endParaRPr lang="en-US" dirty="0"/>
          </a:p>
        </p:txBody>
      </p:sp>
      <p:sp>
        <p:nvSpPr>
          <p:cNvPr id="3" name="Title 2">
            <a:extLst>
              <a:ext uri="{FF2B5EF4-FFF2-40B4-BE49-F238E27FC236}">
                <a16:creationId xmlns:a16="http://schemas.microsoft.com/office/drawing/2014/main" id="{4CA4D57D-E282-3148-B9F9-427AB81E5DDE}"/>
              </a:ext>
            </a:extLst>
          </p:cNvPr>
          <p:cNvSpPr>
            <a:spLocks noGrp="1"/>
          </p:cNvSpPr>
          <p:nvPr>
            <p:ph type="title"/>
          </p:nvPr>
        </p:nvSpPr>
        <p:spPr/>
        <p:txBody>
          <a:bodyPr/>
          <a:lstStyle/>
          <a:p>
            <a:r>
              <a:rPr lang="en-US" dirty="0"/>
              <a:t>Tools to manipulate files are available.</a:t>
            </a:r>
          </a:p>
        </p:txBody>
      </p:sp>
      <p:sp>
        <p:nvSpPr>
          <p:cNvPr id="4" name="Slide Number Placeholder 3">
            <a:extLst>
              <a:ext uri="{FF2B5EF4-FFF2-40B4-BE49-F238E27FC236}">
                <a16:creationId xmlns:a16="http://schemas.microsoft.com/office/drawing/2014/main" id="{40233741-426E-A34C-8EA9-FFD969FBBA2E}"/>
              </a:ext>
            </a:extLst>
          </p:cNvPr>
          <p:cNvSpPr>
            <a:spLocks noGrp="1"/>
          </p:cNvSpPr>
          <p:nvPr>
            <p:ph type="sldNum" sz="quarter" idx="13"/>
          </p:nvPr>
        </p:nvSpPr>
        <p:spPr/>
        <p:txBody>
          <a:bodyPr/>
          <a:lstStyle/>
          <a:p>
            <a:fld id="{F5936FD3-174D-8740-A172-B7093C3E1B2E}" type="slidenum">
              <a:rPr lang="en-US" smtClean="0"/>
              <a:t>46</a:t>
            </a:fld>
            <a:endParaRPr lang="en-US"/>
          </a:p>
        </p:txBody>
      </p:sp>
    </p:spTree>
    <p:extLst>
      <p:ext uri="{BB962C8B-B14F-4D97-AF65-F5344CB8AC3E}">
        <p14:creationId xmlns:p14="http://schemas.microsoft.com/office/powerpoint/2010/main" val="36198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47</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767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0BF13E-3C47-4C45-9DDE-33AF5262AB11}"/>
              </a:ext>
            </a:extLst>
          </p:cNvPr>
          <p:cNvSpPr>
            <a:spLocks noGrp="1"/>
          </p:cNvSpPr>
          <p:nvPr>
            <p:ph type="title"/>
          </p:nvPr>
        </p:nvSpPr>
        <p:spPr/>
        <p:txBody>
          <a:bodyPr/>
          <a:lstStyle/>
          <a:p>
            <a:r>
              <a:rPr lang="en-US" dirty="0"/>
              <a:t>Tally counts (~15 mins)</a:t>
            </a:r>
          </a:p>
        </p:txBody>
      </p:sp>
      <p:sp>
        <p:nvSpPr>
          <p:cNvPr id="8" name="Text Placeholder 7">
            <a:extLst>
              <a:ext uri="{FF2B5EF4-FFF2-40B4-BE49-F238E27FC236}">
                <a16:creationId xmlns:a16="http://schemas.microsoft.com/office/drawing/2014/main" id="{AAA36B08-8D3F-344A-9BC6-9DE4AD131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89B01A-135A-4048-BC01-FF6C99B8662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48</a:t>
            </a:fld>
            <a:endParaRPr lang="en-US"/>
          </a:p>
        </p:txBody>
      </p:sp>
    </p:spTree>
    <p:extLst>
      <p:ext uri="{BB962C8B-B14F-4D97-AF65-F5344CB8AC3E}">
        <p14:creationId xmlns:p14="http://schemas.microsoft.com/office/powerpoint/2010/main" val="758269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808ABE-E67B-D84D-B1B1-A8DC62271285}"/>
              </a:ext>
            </a:extLst>
          </p:cNvPr>
          <p:cNvSpPr>
            <a:spLocks noGrp="1"/>
          </p:cNvSpPr>
          <p:nvPr>
            <p:ph type="body" sz="quarter" idx="10"/>
          </p:nvPr>
        </p:nvSpPr>
        <p:spPr>
          <a:xfrm>
            <a:off x="838200" y="1876483"/>
            <a:ext cx="10515600" cy="2451953"/>
          </a:xfrm>
        </p:spPr>
        <p:txBody>
          <a:bodyPr/>
          <a:lstStyle/>
          <a:p>
            <a:r>
              <a:rPr lang="en-US" dirty="0"/>
              <a:t>Need annotation information.</a:t>
            </a:r>
          </a:p>
          <a:p>
            <a:endParaRPr lang="en-US" dirty="0"/>
          </a:p>
          <a:p>
            <a:r>
              <a:rPr lang="en-US" dirty="0"/>
              <a:t>Need alignment information.</a:t>
            </a:r>
          </a:p>
          <a:p>
            <a:endParaRPr lang="en-US" dirty="0"/>
          </a:p>
          <a:p>
            <a:r>
              <a:rPr lang="en-US" dirty="0"/>
              <a:t>Use </a:t>
            </a:r>
            <a:r>
              <a:rPr lang="en-US" dirty="0" err="1"/>
              <a:t>featureCounts</a:t>
            </a:r>
            <a:r>
              <a:rPr lang="en-US" dirty="0"/>
              <a:t>.</a:t>
            </a:r>
          </a:p>
        </p:txBody>
      </p:sp>
      <p:sp>
        <p:nvSpPr>
          <p:cNvPr id="4" name="Title 3">
            <a:extLst>
              <a:ext uri="{FF2B5EF4-FFF2-40B4-BE49-F238E27FC236}">
                <a16:creationId xmlns:a16="http://schemas.microsoft.com/office/drawing/2014/main" id="{58B7B031-2267-F84A-B66E-B1556E5E5764}"/>
              </a:ext>
            </a:extLst>
          </p:cNvPr>
          <p:cNvSpPr>
            <a:spLocks noGrp="1"/>
          </p:cNvSpPr>
          <p:nvPr>
            <p:ph type="title"/>
          </p:nvPr>
        </p:nvSpPr>
        <p:spPr/>
        <p:txBody>
          <a:bodyPr>
            <a:normAutofit/>
          </a:bodyPr>
          <a:lstStyle/>
          <a:p>
            <a:r>
              <a:rPr lang="en-US" sz="3600" dirty="0"/>
              <a:t>How many reads overlap annotated regions?</a:t>
            </a:r>
          </a:p>
        </p:txBody>
      </p:sp>
    </p:spTree>
    <p:extLst>
      <p:ext uri="{BB962C8B-B14F-4D97-AF65-F5344CB8AC3E}">
        <p14:creationId xmlns:p14="http://schemas.microsoft.com/office/powerpoint/2010/main" val="215340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3"/>
          <a:stretch>
            <a:fillRect/>
          </a:stretch>
        </p:blipFill>
        <p:spPr>
          <a:xfrm>
            <a:off x="83101" y="3049157"/>
            <a:ext cx="4047988" cy="1646583"/>
          </a:xfrm>
          <a:prstGeom prst="rect">
            <a:avLst/>
          </a:prstGeom>
        </p:spPr>
      </p:pic>
    </p:spTree>
    <p:extLst>
      <p:ext uri="{BB962C8B-B14F-4D97-AF65-F5344CB8AC3E}">
        <p14:creationId xmlns:p14="http://schemas.microsoft.com/office/powerpoint/2010/main" val="41337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50</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8753BAF6-00A5-194C-83A6-5D58CD9C5734}"/>
              </a:ext>
            </a:extLst>
          </p:cNvPr>
          <p:cNvSpPr txBox="1"/>
          <p:nvPr/>
        </p:nvSpPr>
        <p:spPr>
          <a:xfrm>
            <a:off x="6726947" y="407653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148899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97965-ACF1-9F4A-B6CF-1D44214033B1}"/>
              </a:ext>
            </a:extLst>
          </p:cNvPr>
          <p:cNvSpPr>
            <a:spLocks noGrp="1"/>
          </p:cNvSpPr>
          <p:nvPr>
            <p:ph type="title"/>
          </p:nvPr>
        </p:nvSpPr>
        <p:spPr/>
        <p:txBody>
          <a:bodyPr/>
          <a:lstStyle/>
          <a:p>
            <a:r>
              <a:rPr lang="en-US" dirty="0"/>
              <a:t>Downstream analysis (~15 mins)</a:t>
            </a:r>
          </a:p>
        </p:txBody>
      </p:sp>
      <p:sp>
        <p:nvSpPr>
          <p:cNvPr id="8" name="Text Placeholder 7">
            <a:extLst>
              <a:ext uri="{FF2B5EF4-FFF2-40B4-BE49-F238E27FC236}">
                <a16:creationId xmlns:a16="http://schemas.microsoft.com/office/drawing/2014/main" id="{BB71E192-D7FD-3240-A506-08BAA59B5E52}"/>
              </a:ext>
            </a:extLst>
          </p:cNvPr>
          <p:cNvSpPr>
            <a:spLocks noGrp="1"/>
          </p:cNvSpPr>
          <p:nvPr>
            <p:ph type="body" idx="1"/>
          </p:nvPr>
        </p:nvSpPr>
        <p:spPr/>
        <p:txBody>
          <a:bodyPr/>
          <a:lstStyle/>
          <a:p>
            <a:r>
              <a:rPr lang="en-US" dirty="0"/>
              <a:t>No. 1: Differential gene expression analysis.</a:t>
            </a:r>
          </a:p>
        </p:txBody>
      </p:sp>
      <p:sp>
        <p:nvSpPr>
          <p:cNvPr id="4" name="Slide Number Placeholder 3">
            <a:extLst>
              <a:ext uri="{FF2B5EF4-FFF2-40B4-BE49-F238E27FC236}">
                <a16:creationId xmlns:a16="http://schemas.microsoft.com/office/drawing/2014/main" id="{90B59B40-CC4B-E544-BC51-C7CCF919A281}"/>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51</a:t>
            </a:fld>
            <a:endParaRPr lang="en-US"/>
          </a:p>
        </p:txBody>
      </p:sp>
    </p:spTree>
    <p:extLst>
      <p:ext uri="{BB962C8B-B14F-4D97-AF65-F5344CB8AC3E}">
        <p14:creationId xmlns:p14="http://schemas.microsoft.com/office/powerpoint/2010/main" val="1876230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9F725F7-F75D-9B49-8270-47BB8F540164}"/>
              </a:ext>
            </a:extLst>
          </p:cNvPr>
          <p:cNvSpPr>
            <a:spLocks noGrp="1"/>
          </p:cNvSpPr>
          <p:nvPr>
            <p:ph type="body" sz="quarter" idx="10"/>
          </p:nvPr>
        </p:nvSpPr>
        <p:spPr>
          <a:xfrm>
            <a:off x="838200" y="1876483"/>
            <a:ext cx="10515600" cy="4516108"/>
          </a:xfrm>
        </p:spPr>
        <p:txBody>
          <a:bodyPr/>
          <a:lstStyle/>
          <a:p>
            <a:r>
              <a:rPr lang="en-US" dirty="0"/>
              <a:t>Counts can differ because of different library sizes.</a:t>
            </a:r>
          </a:p>
          <a:p>
            <a:endParaRPr lang="en-US" dirty="0"/>
          </a:p>
          <a:p>
            <a:r>
              <a:rPr lang="en-US" dirty="0"/>
              <a:t>Mapping statistics might be different for samples.</a:t>
            </a:r>
          </a:p>
          <a:p>
            <a:endParaRPr lang="en-US" dirty="0"/>
          </a:p>
          <a:p>
            <a:r>
              <a:rPr lang="en-US" dirty="0"/>
              <a:t>Real change in expression level of a gene.</a:t>
            </a:r>
          </a:p>
          <a:p>
            <a:endParaRPr lang="en-US" dirty="0"/>
          </a:p>
          <a:p>
            <a:r>
              <a:rPr lang="en-US" dirty="0"/>
              <a:t>…</a:t>
            </a:r>
          </a:p>
          <a:p>
            <a:endParaRPr lang="en-US" dirty="0"/>
          </a:p>
          <a:p>
            <a:r>
              <a:rPr lang="en-US" dirty="0"/>
              <a:t>Need to factor out differences due to non-biological reasons.</a:t>
            </a:r>
          </a:p>
        </p:txBody>
      </p:sp>
      <p:sp>
        <p:nvSpPr>
          <p:cNvPr id="4" name="Title 3">
            <a:extLst>
              <a:ext uri="{FF2B5EF4-FFF2-40B4-BE49-F238E27FC236}">
                <a16:creationId xmlns:a16="http://schemas.microsoft.com/office/drawing/2014/main" id="{6EC46BE5-989D-5448-877C-91115984C80D}"/>
              </a:ext>
            </a:extLst>
          </p:cNvPr>
          <p:cNvSpPr>
            <a:spLocks noGrp="1"/>
          </p:cNvSpPr>
          <p:nvPr>
            <p:ph type="title"/>
          </p:nvPr>
        </p:nvSpPr>
        <p:spPr/>
        <p:txBody>
          <a:bodyPr>
            <a:normAutofit/>
          </a:bodyPr>
          <a:lstStyle/>
          <a:p>
            <a:r>
              <a:rPr lang="en-US" sz="3200" dirty="0"/>
              <a:t>Gene-wise counts should be normalized before comparing between samples.</a:t>
            </a:r>
          </a:p>
        </p:txBody>
      </p:sp>
    </p:spTree>
    <p:extLst>
      <p:ext uri="{BB962C8B-B14F-4D97-AF65-F5344CB8AC3E}">
        <p14:creationId xmlns:p14="http://schemas.microsoft.com/office/powerpoint/2010/main" val="3862218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13D6B-C646-984D-8C64-DDDDFADB39BA}"/>
              </a:ext>
            </a:extLst>
          </p:cNvPr>
          <p:cNvSpPr>
            <a:spLocks noGrp="1"/>
          </p:cNvSpPr>
          <p:nvPr>
            <p:ph type="body" sz="quarter" idx="10"/>
          </p:nvPr>
        </p:nvSpPr>
        <p:spPr>
          <a:xfrm>
            <a:off x="838200" y="1876483"/>
            <a:ext cx="10515600" cy="2839752"/>
          </a:xfrm>
        </p:spPr>
        <p:txBody>
          <a:bodyPr/>
          <a:lstStyle/>
          <a:p>
            <a:r>
              <a:rPr lang="en-US" dirty="0"/>
              <a:t>Identical individuals may give different counts.</a:t>
            </a:r>
          </a:p>
          <a:p>
            <a:endParaRPr lang="en-US" dirty="0"/>
          </a:p>
          <a:p>
            <a:r>
              <a:rPr lang="en-US" dirty="0"/>
              <a:t>Inherent variation used as benchmark to call out interesting variation.</a:t>
            </a:r>
          </a:p>
          <a:p>
            <a:endParaRPr lang="en-US" dirty="0"/>
          </a:p>
          <a:p>
            <a:r>
              <a:rPr lang="en-US" dirty="0"/>
              <a:t>Need to estimate inherent variation or dispersion.</a:t>
            </a:r>
          </a:p>
        </p:txBody>
      </p:sp>
      <p:sp>
        <p:nvSpPr>
          <p:cNvPr id="3" name="Title 2">
            <a:extLst>
              <a:ext uri="{FF2B5EF4-FFF2-40B4-BE49-F238E27FC236}">
                <a16:creationId xmlns:a16="http://schemas.microsoft.com/office/drawing/2014/main" id="{1DAA30B9-BFCF-D342-B6DC-D772C7C6C214}"/>
              </a:ext>
            </a:extLst>
          </p:cNvPr>
          <p:cNvSpPr>
            <a:spLocks noGrp="1"/>
          </p:cNvSpPr>
          <p:nvPr>
            <p:ph type="title"/>
          </p:nvPr>
        </p:nvSpPr>
        <p:spPr/>
        <p:txBody>
          <a:bodyPr>
            <a:normAutofit/>
          </a:bodyPr>
          <a:lstStyle/>
          <a:p>
            <a:r>
              <a:rPr lang="en-US" sz="3200" dirty="0"/>
              <a:t>Counts may differ due to inherent noisiness of biological systems.</a:t>
            </a:r>
          </a:p>
        </p:txBody>
      </p:sp>
      <p:sp>
        <p:nvSpPr>
          <p:cNvPr id="4" name="Slide Number Placeholder 3">
            <a:extLst>
              <a:ext uri="{FF2B5EF4-FFF2-40B4-BE49-F238E27FC236}">
                <a16:creationId xmlns:a16="http://schemas.microsoft.com/office/drawing/2014/main" id="{54F98CB5-CCF9-9B42-A45D-CAAFFF1C0A67}"/>
              </a:ext>
            </a:extLst>
          </p:cNvPr>
          <p:cNvSpPr>
            <a:spLocks noGrp="1"/>
          </p:cNvSpPr>
          <p:nvPr>
            <p:ph type="sldNum" sz="quarter" idx="13"/>
          </p:nvPr>
        </p:nvSpPr>
        <p:spPr/>
        <p:txBody>
          <a:bodyPr/>
          <a:lstStyle/>
          <a:p>
            <a:fld id="{F5936FD3-174D-8740-A172-B7093C3E1B2E}" type="slidenum">
              <a:rPr lang="en-US" smtClean="0"/>
              <a:t>53</a:t>
            </a:fld>
            <a:endParaRPr lang="en-US"/>
          </a:p>
        </p:txBody>
      </p:sp>
    </p:spTree>
    <p:extLst>
      <p:ext uri="{BB962C8B-B14F-4D97-AF65-F5344CB8AC3E}">
        <p14:creationId xmlns:p14="http://schemas.microsoft.com/office/powerpoint/2010/main" val="1581871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54</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5042C1EA-6F8E-954C-8E7C-219CBC0C251D}"/>
              </a:ext>
            </a:extLst>
          </p:cNvPr>
          <p:cNvSpPr txBox="1"/>
          <p:nvPr/>
        </p:nvSpPr>
        <p:spPr>
          <a:xfrm>
            <a:off x="6679092" y="412737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7" name="TextBox 36">
            <a:extLst>
              <a:ext uri="{FF2B5EF4-FFF2-40B4-BE49-F238E27FC236}">
                <a16:creationId xmlns:a16="http://schemas.microsoft.com/office/drawing/2014/main" id="{2C95A4F9-7C8E-E24D-BB93-F3EB52926CFC}"/>
              </a:ext>
            </a:extLst>
          </p:cNvPr>
          <p:cNvSpPr txBox="1"/>
          <p:nvPr/>
        </p:nvSpPr>
        <p:spPr>
          <a:xfrm>
            <a:off x="10137913" y="4899280"/>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8" name="TextBox 37">
            <a:extLst>
              <a:ext uri="{FF2B5EF4-FFF2-40B4-BE49-F238E27FC236}">
                <a16:creationId xmlns:a16="http://schemas.microsoft.com/office/drawing/2014/main" id="{EEE1A22F-7C44-3E40-A66F-234F90A04999}"/>
              </a:ext>
            </a:extLst>
          </p:cNvPr>
          <p:cNvSpPr txBox="1"/>
          <p:nvPr/>
        </p:nvSpPr>
        <p:spPr>
          <a:xfrm>
            <a:off x="6742514" y="5551517"/>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020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https://bioinformatics-course-feedback.questionpro.com/</a:t>
            </a:r>
            <a:endParaRPr lang="en-US" dirty="0"/>
          </a:p>
          <a:p>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
        <p:nvSpPr>
          <p:cNvPr id="2" name="Slide Number Placeholder 1">
            <a:extLst>
              <a:ext uri="{FF2B5EF4-FFF2-40B4-BE49-F238E27FC236}">
                <a16:creationId xmlns:a16="http://schemas.microsoft.com/office/drawing/2014/main" id="{4DF1D71A-52B1-A849-B5BB-E879EA4A4F19}"/>
              </a:ext>
            </a:extLst>
          </p:cNvPr>
          <p:cNvSpPr>
            <a:spLocks noGrp="1"/>
          </p:cNvSpPr>
          <p:nvPr>
            <p:ph type="sldNum" sz="quarter" idx="13"/>
          </p:nvPr>
        </p:nvSpPr>
        <p:spPr/>
        <p:txBody>
          <a:bodyPr/>
          <a:lstStyle/>
          <a:p>
            <a:fld id="{F5936FD3-174D-8740-A172-B7093C3E1B2E}" type="slidenum">
              <a:rPr lang="en-US" smtClean="0"/>
              <a:t>55</a:t>
            </a:fld>
            <a:endParaRPr lang="en-US"/>
          </a:p>
        </p:txBody>
      </p:sp>
    </p:spTree>
    <p:extLst>
      <p:ext uri="{BB962C8B-B14F-4D97-AF65-F5344CB8AC3E}">
        <p14:creationId xmlns:p14="http://schemas.microsoft.com/office/powerpoint/2010/main" val="1035104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DBCEC6-D846-F34D-85A5-C3B52E76BCFD}"/>
              </a:ext>
            </a:extLst>
          </p:cNvPr>
          <p:cNvSpPr>
            <a:spLocks noGrp="1"/>
          </p:cNvSpPr>
          <p:nvPr>
            <p:ph type="title"/>
          </p:nvPr>
        </p:nvSpPr>
        <p:spPr/>
        <p:txBody>
          <a:bodyPr/>
          <a:lstStyle/>
          <a:p>
            <a:r>
              <a:rPr lang="en-US" dirty="0"/>
              <a:t>Conclusions (~5 min)</a:t>
            </a:r>
          </a:p>
        </p:txBody>
      </p:sp>
      <p:sp>
        <p:nvSpPr>
          <p:cNvPr id="6" name="Text Placeholder 5">
            <a:extLst>
              <a:ext uri="{FF2B5EF4-FFF2-40B4-BE49-F238E27FC236}">
                <a16:creationId xmlns:a16="http://schemas.microsoft.com/office/drawing/2014/main" id="{E997C146-B5AA-5B41-A11A-3EFBD90171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AC46DC-53CD-634F-985C-FFB7EF5B811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56</a:t>
            </a:fld>
            <a:endParaRPr lang="en-US"/>
          </a:p>
        </p:txBody>
      </p:sp>
    </p:spTree>
    <p:extLst>
      <p:ext uri="{BB962C8B-B14F-4D97-AF65-F5344CB8AC3E}">
        <p14:creationId xmlns:p14="http://schemas.microsoft.com/office/powerpoint/2010/main" val="1538780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2EB7F6-8A47-0B4D-A03C-ADF9186D0003}"/>
              </a:ext>
            </a:extLst>
          </p:cNvPr>
          <p:cNvSpPr>
            <a:spLocks noGrp="1"/>
          </p:cNvSpPr>
          <p:nvPr>
            <p:ph type="body" sz="quarter" idx="10"/>
          </p:nvPr>
        </p:nvSpPr>
        <p:spPr>
          <a:xfrm>
            <a:off x="838200" y="1876483"/>
            <a:ext cx="10515600" cy="3484031"/>
          </a:xfrm>
        </p:spPr>
        <p:txBody>
          <a:bodyPr/>
          <a:lstStyle/>
          <a:p>
            <a:r>
              <a:rPr lang="en-US" dirty="0"/>
              <a:t>Steps of analysis.</a:t>
            </a:r>
          </a:p>
          <a:p>
            <a:endParaRPr lang="en-US" dirty="0"/>
          </a:p>
          <a:p>
            <a:r>
              <a:rPr lang="en-US" dirty="0"/>
              <a:t>Common tools, e.g., </a:t>
            </a:r>
            <a:r>
              <a:rPr lang="en-US" dirty="0" err="1"/>
              <a:t>cutadapt</a:t>
            </a:r>
            <a:r>
              <a:rPr lang="en-US" dirty="0"/>
              <a:t>, </a:t>
            </a:r>
            <a:r>
              <a:rPr lang="en-US" dirty="0" err="1"/>
              <a:t>fastqc</a:t>
            </a:r>
            <a:r>
              <a:rPr lang="en-US" dirty="0"/>
              <a:t>, bowtie2, </a:t>
            </a:r>
            <a:r>
              <a:rPr lang="en-US" dirty="0" err="1"/>
              <a:t>edgeR</a:t>
            </a:r>
            <a:r>
              <a:rPr lang="en-US" dirty="0"/>
              <a:t>, etc.</a:t>
            </a:r>
          </a:p>
          <a:p>
            <a:endParaRPr lang="en-US" dirty="0"/>
          </a:p>
          <a:p>
            <a:r>
              <a:rPr lang="en-US" dirty="0"/>
              <a:t>Common file formats, e.g., FASTQ, FASTA, SAM, GFF, etc.</a:t>
            </a:r>
          </a:p>
          <a:p>
            <a:endParaRPr lang="en-US" dirty="0"/>
          </a:p>
          <a:p>
            <a:r>
              <a:rPr lang="en-US" dirty="0"/>
              <a:t>Analysis with Galaxy.</a:t>
            </a:r>
          </a:p>
        </p:txBody>
      </p:sp>
      <p:sp>
        <p:nvSpPr>
          <p:cNvPr id="3" name="Title 2">
            <a:extLst>
              <a:ext uri="{FF2B5EF4-FFF2-40B4-BE49-F238E27FC236}">
                <a16:creationId xmlns:a16="http://schemas.microsoft.com/office/drawing/2014/main" id="{A03F0557-CA54-A64F-999C-A2F46A6B14D8}"/>
              </a:ext>
            </a:extLst>
          </p:cNvPr>
          <p:cNvSpPr>
            <a:spLocks noGrp="1"/>
          </p:cNvSpPr>
          <p:nvPr>
            <p:ph type="title"/>
          </p:nvPr>
        </p:nvSpPr>
        <p:spPr/>
        <p:txBody>
          <a:bodyPr/>
          <a:lstStyle/>
          <a:p>
            <a:r>
              <a:rPr lang="en-US" dirty="0"/>
              <a:t>Topics covered</a:t>
            </a:r>
          </a:p>
        </p:txBody>
      </p:sp>
      <p:sp>
        <p:nvSpPr>
          <p:cNvPr id="4" name="Slide Number Placeholder 3">
            <a:extLst>
              <a:ext uri="{FF2B5EF4-FFF2-40B4-BE49-F238E27FC236}">
                <a16:creationId xmlns:a16="http://schemas.microsoft.com/office/drawing/2014/main" id="{55DEB2DF-0FAB-744E-99EC-E7C47CC68D72}"/>
              </a:ext>
            </a:extLst>
          </p:cNvPr>
          <p:cNvSpPr>
            <a:spLocks noGrp="1"/>
          </p:cNvSpPr>
          <p:nvPr>
            <p:ph type="sldNum" sz="quarter" idx="13"/>
          </p:nvPr>
        </p:nvSpPr>
        <p:spPr/>
        <p:txBody>
          <a:bodyPr/>
          <a:lstStyle/>
          <a:p>
            <a:fld id="{F5936FD3-174D-8740-A172-B7093C3E1B2E}" type="slidenum">
              <a:rPr lang="en-US" smtClean="0"/>
              <a:t>57</a:t>
            </a:fld>
            <a:endParaRPr lang="en-US"/>
          </a:p>
        </p:txBody>
      </p:sp>
    </p:spTree>
    <p:extLst>
      <p:ext uri="{BB962C8B-B14F-4D97-AF65-F5344CB8AC3E}">
        <p14:creationId xmlns:p14="http://schemas.microsoft.com/office/powerpoint/2010/main" val="993716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F8947D-464F-6142-9103-FC545FBC9D34}"/>
              </a:ext>
            </a:extLst>
          </p:cNvPr>
          <p:cNvSpPr>
            <a:spLocks noGrp="1"/>
          </p:cNvSpPr>
          <p:nvPr>
            <p:ph type="body" sz="quarter" idx="10"/>
          </p:nvPr>
        </p:nvSpPr>
        <p:spPr>
          <a:xfrm>
            <a:off x="838200" y="1876483"/>
            <a:ext cx="10515600" cy="3457870"/>
          </a:xfrm>
        </p:spPr>
        <p:txBody>
          <a:bodyPr/>
          <a:lstStyle/>
          <a:p>
            <a:r>
              <a:rPr lang="en-US" dirty="0"/>
              <a:t>Sequence read archive</a:t>
            </a:r>
          </a:p>
          <a:p>
            <a:pPr lvl="1"/>
            <a:r>
              <a:rPr lang="en-US" dirty="0">
                <a:hlinkClick r:id="rId2"/>
              </a:rPr>
              <a:t>https://www.ncbi.nlm.nih.gov/sra</a:t>
            </a:r>
            <a:endParaRPr lang="en-US" dirty="0"/>
          </a:p>
          <a:p>
            <a:pPr lvl="1"/>
            <a:endParaRPr lang="en-US" dirty="0"/>
          </a:p>
          <a:p>
            <a:r>
              <a:rPr lang="en-US" dirty="0"/>
              <a:t>Download and install SRA toolkit</a:t>
            </a:r>
          </a:p>
          <a:p>
            <a:endParaRPr lang="en-US" dirty="0"/>
          </a:p>
          <a:p>
            <a:r>
              <a:rPr lang="en-US" dirty="0"/>
              <a:t>Step-by-step guide:</a:t>
            </a:r>
          </a:p>
          <a:p>
            <a:pPr lvl="1"/>
            <a:r>
              <a:rPr lang="en-US" dirty="0"/>
              <a:t>https://</a:t>
            </a:r>
            <a:r>
              <a:rPr lang="en-US" dirty="0" err="1"/>
              <a:t>www.ncbi.nlm.nih.gov</a:t>
            </a:r>
            <a:r>
              <a:rPr lang="en-US" dirty="0"/>
              <a:t>/</a:t>
            </a:r>
            <a:r>
              <a:rPr lang="en-US" dirty="0" err="1"/>
              <a:t>sra</a:t>
            </a:r>
            <a:r>
              <a:rPr lang="en-US" dirty="0"/>
              <a:t>/docs/</a:t>
            </a:r>
            <a:r>
              <a:rPr lang="en-US" dirty="0" err="1"/>
              <a:t>sradownload</a:t>
            </a:r>
            <a:r>
              <a:rPr lang="en-US" dirty="0"/>
              <a:t>/#download-sequence-data-files-</a:t>
            </a:r>
            <a:r>
              <a:rPr lang="en-US" dirty="0" err="1"/>
              <a:t>usi</a:t>
            </a:r>
            <a:endParaRPr lang="en-US" dirty="0"/>
          </a:p>
        </p:txBody>
      </p:sp>
      <p:sp>
        <p:nvSpPr>
          <p:cNvPr id="4" name="Title 3">
            <a:extLst>
              <a:ext uri="{FF2B5EF4-FFF2-40B4-BE49-F238E27FC236}">
                <a16:creationId xmlns:a16="http://schemas.microsoft.com/office/drawing/2014/main" id="{0DE8F978-0470-1147-A435-C30D287D5F3E}"/>
              </a:ext>
            </a:extLst>
          </p:cNvPr>
          <p:cNvSpPr>
            <a:spLocks noGrp="1"/>
          </p:cNvSpPr>
          <p:nvPr>
            <p:ph type="title"/>
          </p:nvPr>
        </p:nvSpPr>
        <p:spPr/>
        <p:txBody>
          <a:bodyPr/>
          <a:lstStyle/>
          <a:p>
            <a:r>
              <a:rPr lang="en-US" dirty="0"/>
              <a:t>Additional information: Sources of data</a:t>
            </a:r>
          </a:p>
        </p:txBody>
      </p:sp>
    </p:spTree>
    <p:extLst>
      <p:ext uri="{BB962C8B-B14F-4D97-AF65-F5344CB8AC3E}">
        <p14:creationId xmlns:p14="http://schemas.microsoft.com/office/powerpoint/2010/main" val="2715914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A240B3-350D-9144-B63B-1B57F780732E}"/>
              </a:ext>
            </a:extLst>
          </p:cNvPr>
          <p:cNvSpPr>
            <a:spLocks noGrp="1"/>
          </p:cNvSpPr>
          <p:nvPr>
            <p:ph type="body" sz="quarter" idx="10"/>
          </p:nvPr>
        </p:nvSpPr>
        <p:spPr>
          <a:xfrm>
            <a:off x="838200" y="1876483"/>
            <a:ext cx="10515600" cy="2451953"/>
          </a:xfrm>
        </p:spPr>
        <p:txBody>
          <a:bodyPr/>
          <a:lstStyle/>
          <a:p>
            <a:r>
              <a:rPr lang="en-US" dirty="0"/>
              <a:t>Quality control: </a:t>
            </a:r>
            <a:r>
              <a:rPr lang="en-US" dirty="0" err="1"/>
              <a:t>RSeQC</a:t>
            </a:r>
            <a:r>
              <a:rPr lang="en-US" dirty="0"/>
              <a:t>, </a:t>
            </a:r>
            <a:r>
              <a:rPr lang="en-US" dirty="0" err="1"/>
              <a:t>MultiQC</a:t>
            </a:r>
            <a:r>
              <a:rPr lang="en-US" dirty="0"/>
              <a:t>, etc.</a:t>
            </a:r>
          </a:p>
          <a:p>
            <a:r>
              <a:rPr lang="en-US" dirty="0"/>
              <a:t>Mapping: STAR, BWA, etc.</a:t>
            </a:r>
          </a:p>
          <a:p>
            <a:r>
              <a:rPr lang="en-US" dirty="0"/>
              <a:t>File manipulation: </a:t>
            </a:r>
            <a:r>
              <a:rPr lang="en-US" dirty="0" err="1"/>
              <a:t>bedtools</a:t>
            </a:r>
            <a:r>
              <a:rPr lang="en-US" dirty="0"/>
              <a:t>, </a:t>
            </a:r>
            <a:r>
              <a:rPr lang="en-US" dirty="0" err="1"/>
              <a:t>samtools</a:t>
            </a:r>
            <a:r>
              <a:rPr lang="en-US" dirty="0"/>
              <a:t>, </a:t>
            </a:r>
            <a:r>
              <a:rPr lang="en-US" dirty="0" err="1"/>
              <a:t>fastx</a:t>
            </a:r>
            <a:r>
              <a:rPr lang="en-US" dirty="0"/>
              <a:t>-toolkit, etc.</a:t>
            </a:r>
          </a:p>
          <a:p>
            <a:r>
              <a:rPr lang="en-US" dirty="0"/>
              <a:t>Visualization: UCSC Genome Browser</a:t>
            </a:r>
          </a:p>
          <a:p>
            <a:r>
              <a:rPr lang="en-US" dirty="0"/>
              <a:t>… </a:t>
            </a:r>
          </a:p>
        </p:txBody>
      </p:sp>
      <p:sp>
        <p:nvSpPr>
          <p:cNvPr id="3" name="Title 2">
            <a:extLst>
              <a:ext uri="{FF2B5EF4-FFF2-40B4-BE49-F238E27FC236}">
                <a16:creationId xmlns:a16="http://schemas.microsoft.com/office/drawing/2014/main" id="{B6092197-9A48-4543-BEB5-863676DC4263}"/>
              </a:ext>
            </a:extLst>
          </p:cNvPr>
          <p:cNvSpPr>
            <a:spLocks noGrp="1"/>
          </p:cNvSpPr>
          <p:nvPr>
            <p:ph type="title"/>
          </p:nvPr>
        </p:nvSpPr>
        <p:spPr/>
        <p:txBody>
          <a:bodyPr/>
          <a:lstStyle/>
          <a:p>
            <a:r>
              <a:rPr lang="en-US" dirty="0"/>
              <a:t>More tools</a:t>
            </a:r>
          </a:p>
        </p:txBody>
      </p:sp>
      <p:sp>
        <p:nvSpPr>
          <p:cNvPr id="4" name="Slide Number Placeholder 3">
            <a:extLst>
              <a:ext uri="{FF2B5EF4-FFF2-40B4-BE49-F238E27FC236}">
                <a16:creationId xmlns:a16="http://schemas.microsoft.com/office/drawing/2014/main" id="{A5AB2CF5-1B75-1943-97C6-0820BD957D0F}"/>
              </a:ext>
            </a:extLst>
          </p:cNvPr>
          <p:cNvSpPr>
            <a:spLocks noGrp="1"/>
          </p:cNvSpPr>
          <p:nvPr>
            <p:ph type="sldNum" sz="quarter" idx="13"/>
          </p:nvPr>
        </p:nvSpPr>
        <p:spPr/>
        <p:txBody>
          <a:bodyPr/>
          <a:lstStyle/>
          <a:p>
            <a:fld id="{F5936FD3-174D-8740-A172-B7093C3E1B2E}" type="slidenum">
              <a:rPr lang="en-US" smtClean="0"/>
              <a:t>59</a:t>
            </a:fld>
            <a:endParaRPr lang="en-US"/>
          </a:p>
        </p:txBody>
      </p:sp>
    </p:spTree>
    <p:extLst>
      <p:ext uri="{BB962C8B-B14F-4D97-AF65-F5344CB8AC3E}">
        <p14:creationId xmlns:p14="http://schemas.microsoft.com/office/powerpoint/2010/main" val="3475069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9C26A5-B375-3E48-B591-89519C10E618}"/>
              </a:ext>
            </a:extLst>
          </p:cNvPr>
          <p:cNvSpPr>
            <a:spLocks noGrp="1"/>
          </p:cNvSpPr>
          <p:nvPr>
            <p:ph type="body" sz="quarter" idx="10"/>
          </p:nvPr>
        </p:nvSpPr>
        <p:spPr>
          <a:xfrm>
            <a:off x="838200" y="1876483"/>
            <a:ext cx="10515600" cy="3924151"/>
          </a:xfrm>
        </p:spPr>
        <p:txBody>
          <a:bodyPr/>
          <a:lstStyle/>
          <a:p>
            <a:r>
              <a:rPr lang="en-US" sz="2000" dirty="0"/>
              <a:t>What is the biological question that we seek to answer?</a:t>
            </a:r>
          </a:p>
          <a:p>
            <a:r>
              <a:rPr lang="en-US" sz="2000" dirty="0"/>
              <a:t>How many tissue types and/or time points to compare?</a:t>
            </a:r>
          </a:p>
          <a:p>
            <a:r>
              <a:rPr lang="en-US" sz="2000" dirty="0"/>
              <a:t>How deep should we sequence?</a:t>
            </a:r>
          </a:p>
          <a:p>
            <a:r>
              <a:rPr lang="en-US" sz="2000" dirty="0"/>
              <a:t>Read length?</a:t>
            </a:r>
          </a:p>
          <a:p>
            <a:r>
              <a:rPr lang="en-US" sz="2000" dirty="0"/>
              <a:t>Which sequencing platform?</a:t>
            </a:r>
          </a:p>
          <a:p>
            <a:r>
              <a:rPr lang="en-US" sz="2000" dirty="0"/>
              <a:t>Single-end or paired-end?</a:t>
            </a:r>
          </a:p>
          <a:p>
            <a:r>
              <a:rPr lang="en-US" sz="2000" dirty="0"/>
              <a:t>Pooling?</a:t>
            </a:r>
          </a:p>
          <a:p>
            <a:r>
              <a:rPr lang="en-US" sz="2000" dirty="0"/>
              <a:t>Biological replicates?</a:t>
            </a:r>
          </a:p>
          <a:p>
            <a:r>
              <a:rPr lang="en-US" sz="2000" dirty="0"/>
              <a:t>Technical replicates?</a:t>
            </a:r>
          </a:p>
          <a:p>
            <a:r>
              <a:rPr lang="en-US" sz="2000" dirty="0"/>
              <a:t>Additional considerations?</a:t>
            </a:r>
          </a:p>
        </p:txBody>
      </p:sp>
      <p:sp>
        <p:nvSpPr>
          <p:cNvPr id="3" name="Title 2">
            <a:extLst>
              <a:ext uri="{FF2B5EF4-FFF2-40B4-BE49-F238E27FC236}">
                <a16:creationId xmlns:a16="http://schemas.microsoft.com/office/drawing/2014/main" id="{37C2E0AD-B03B-1646-83F9-6770A5F9E2D0}"/>
              </a:ext>
            </a:extLst>
          </p:cNvPr>
          <p:cNvSpPr>
            <a:spLocks noGrp="1"/>
          </p:cNvSpPr>
          <p:nvPr>
            <p:ph type="title"/>
          </p:nvPr>
        </p:nvSpPr>
        <p:spPr/>
        <p:txBody>
          <a:bodyPr>
            <a:normAutofit/>
          </a:bodyPr>
          <a:lstStyle/>
          <a:p>
            <a:r>
              <a:rPr lang="en-US" sz="3200" dirty="0"/>
              <a:t>Experiment design influences data analysis.</a:t>
            </a:r>
            <a:br>
              <a:rPr lang="en-US" sz="3200" dirty="0"/>
            </a:br>
            <a:r>
              <a:rPr lang="en-US" sz="2800" dirty="0"/>
              <a:t>(should be planned to address relevant questions)</a:t>
            </a:r>
          </a:p>
        </p:txBody>
      </p:sp>
      <p:sp>
        <p:nvSpPr>
          <p:cNvPr id="4" name="Slide Number Placeholder 3">
            <a:extLst>
              <a:ext uri="{FF2B5EF4-FFF2-40B4-BE49-F238E27FC236}">
                <a16:creationId xmlns:a16="http://schemas.microsoft.com/office/drawing/2014/main" id="{43CE9805-6744-EE44-B2F9-FC16F405DAA8}"/>
              </a:ext>
            </a:extLst>
          </p:cNvPr>
          <p:cNvSpPr>
            <a:spLocks noGrp="1"/>
          </p:cNvSpPr>
          <p:nvPr>
            <p:ph type="sldNum" sz="quarter" idx="13"/>
          </p:nvPr>
        </p:nvSpPr>
        <p:spPr/>
        <p:txBody>
          <a:bodyPr/>
          <a:lstStyle/>
          <a:p>
            <a:fld id="{F5936FD3-174D-8740-A172-B7093C3E1B2E}" type="slidenum">
              <a:rPr lang="en-US" smtClean="0"/>
              <a:t>6</a:t>
            </a:fld>
            <a:endParaRPr lang="en-US"/>
          </a:p>
        </p:txBody>
      </p:sp>
      <p:sp>
        <p:nvSpPr>
          <p:cNvPr id="5" name="TextBox 4">
            <a:extLst>
              <a:ext uri="{FF2B5EF4-FFF2-40B4-BE49-F238E27FC236}">
                <a16:creationId xmlns:a16="http://schemas.microsoft.com/office/drawing/2014/main" id="{3B6CBDA5-68BE-9B41-9A9D-DAC070EF4275}"/>
              </a:ext>
            </a:extLst>
          </p:cNvPr>
          <p:cNvSpPr txBox="1"/>
          <p:nvPr/>
        </p:nvSpPr>
        <p:spPr>
          <a:xfrm>
            <a:off x="5984240" y="2875279"/>
            <a:ext cx="5369560" cy="2925355"/>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dirty="0">
                <a:latin typeface="Helvetica" charset="0"/>
                <a:ea typeface="Times New Roman" charset="0"/>
                <a:cs typeface="Arial" charset="0"/>
              </a:rPr>
              <a:t>Not the subject matter today!</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Workshop by Reuben Thomas:</a:t>
            </a:r>
          </a:p>
          <a:p>
            <a:pPr>
              <a:spcAft>
                <a:spcPts val="600"/>
              </a:spcAft>
            </a:pPr>
            <a:r>
              <a:rPr lang="en-US" i="1" dirty="0">
                <a:latin typeface="Helvetica" charset="0"/>
                <a:ea typeface="Times New Roman" charset="0"/>
                <a:cs typeface="Arial" charset="0"/>
              </a:rPr>
              <a:t>     Intro to statistics and experimental design</a:t>
            </a:r>
            <a:r>
              <a:rPr lang="en-US" dirty="0">
                <a:latin typeface="Helvetica" charset="0"/>
                <a:ea typeface="Times New Roman" charset="0"/>
                <a:cs typeface="Arial" charset="0"/>
              </a:rPr>
              <a:t>.</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Reading material:</a:t>
            </a:r>
          </a:p>
          <a:p>
            <a:pPr>
              <a:spcAft>
                <a:spcPts val="600"/>
              </a:spcAft>
            </a:pPr>
            <a:r>
              <a:rPr lang="en-US" dirty="0">
                <a:latin typeface="Helvetica" charset="0"/>
                <a:ea typeface="Times New Roman" charset="0"/>
                <a:cs typeface="Arial" charset="0"/>
              </a:rPr>
              <a:t>     </a:t>
            </a:r>
            <a:r>
              <a:rPr lang="en-US" i="1" dirty="0">
                <a:latin typeface="Helvetica" charset="0"/>
                <a:ea typeface="Times New Roman" charset="0"/>
                <a:cs typeface="Arial" charset="0"/>
              </a:rPr>
              <a:t>RNA sequencing data : hitchhiker’s guide </a:t>
            </a:r>
          </a:p>
          <a:p>
            <a:pPr>
              <a:spcAft>
                <a:spcPts val="600"/>
              </a:spcAft>
            </a:pPr>
            <a:r>
              <a:rPr lang="en-US" i="1" dirty="0">
                <a:latin typeface="Helvetica" charset="0"/>
                <a:ea typeface="Times New Roman" charset="0"/>
                <a:cs typeface="Arial" charset="0"/>
              </a:rPr>
              <a:t>     to expression analysis </a:t>
            </a:r>
            <a:r>
              <a:rPr lang="en-US" dirty="0">
                <a:latin typeface="Helvetica" charset="0"/>
                <a:ea typeface="Times New Roman" charset="0"/>
                <a:cs typeface="Arial" charset="0"/>
              </a:rPr>
              <a:t>by Berge </a:t>
            </a:r>
            <a:r>
              <a:rPr lang="en-US" i="1" dirty="0">
                <a:latin typeface="Helvetica" charset="0"/>
                <a:ea typeface="Times New Roman" charset="0"/>
                <a:cs typeface="Arial" charset="0"/>
              </a:rPr>
              <a:t>et al.</a:t>
            </a:r>
            <a:r>
              <a:rPr lang="en-US" dirty="0">
                <a:latin typeface="Helvetica" charset="0"/>
                <a:ea typeface="Times New Roman" charset="0"/>
                <a:cs typeface="Arial" charset="0"/>
              </a:rPr>
              <a:t>, 2018</a:t>
            </a:r>
            <a:endParaRPr lang="en-US" i="1" dirty="0">
              <a:latin typeface="Helvetica" charset="0"/>
              <a:ea typeface="Times New Roman" charset="0"/>
              <a:cs typeface="Arial" charset="0"/>
            </a:endParaRPr>
          </a:p>
        </p:txBody>
      </p:sp>
    </p:spTree>
    <p:extLst>
      <p:ext uri="{BB962C8B-B14F-4D97-AF65-F5344CB8AC3E}">
        <p14:creationId xmlns:p14="http://schemas.microsoft.com/office/powerpoint/2010/main" val="13421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4DA75-1DCC-464C-AD88-B20E5580F868}"/>
              </a:ext>
            </a:extLst>
          </p:cNvPr>
          <p:cNvSpPr>
            <a:spLocks noGrp="1"/>
          </p:cNvSpPr>
          <p:nvPr>
            <p:ph type="body" sz="quarter" idx="10"/>
          </p:nvPr>
        </p:nvSpPr>
        <p:spPr>
          <a:xfrm>
            <a:off x="838200" y="1876483"/>
            <a:ext cx="10515600" cy="2212913"/>
          </a:xfrm>
        </p:spPr>
        <p:txBody>
          <a:bodyPr/>
          <a:lstStyle/>
          <a:p>
            <a:r>
              <a:rPr lang="en-US" dirty="0"/>
              <a:t>Intermediate RNA-</a:t>
            </a:r>
            <a:r>
              <a:rPr lang="en-US" dirty="0" err="1"/>
              <a:t>Seq</a:t>
            </a:r>
            <a:r>
              <a:rPr lang="en-US" dirty="0"/>
              <a:t> analysis</a:t>
            </a:r>
          </a:p>
          <a:p>
            <a:pPr lvl="1"/>
            <a:endParaRPr lang="en-US" dirty="0"/>
          </a:p>
          <a:p>
            <a:r>
              <a:rPr lang="en-US" dirty="0"/>
              <a:t>Single cell analysis</a:t>
            </a:r>
          </a:p>
          <a:p>
            <a:pPr lvl="1"/>
            <a:endParaRPr lang="en-US" dirty="0"/>
          </a:p>
          <a:p>
            <a:r>
              <a:rPr lang="en-US" dirty="0"/>
              <a:t>Pathway analysis </a:t>
            </a:r>
          </a:p>
        </p:txBody>
      </p:sp>
      <p:sp>
        <p:nvSpPr>
          <p:cNvPr id="3" name="Title 2">
            <a:extLst>
              <a:ext uri="{FF2B5EF4-FFF2-40B4-BE49-F238E27FC236}">
                <a16:creationId xmlns:a16="http://schemas.microsoft.com/office/drawing/2014/main" id="{F44C2087-E0F4-CD40-BFE1-0B31CC1F9ADC}"/>
              </a:ext>
            </a:extLst>
          </p:cNvPr>
          <p:cNvSpPr>
            <a:spLocks noGrp="1"/>
          </p:cNvSpPr>
          <p:nvPr>
            <p:ph type="title"/>
          </p:nvPr>
        </p:nvSpPr>
        <p:spPr/>
        <p:txBody>
          <a:bodyPr/>
          <a:lstStyle/>
          <a:p>
            <a:r>
              <a:rPr lang="en-US" dirty="0"/>
              <a:t>Upcoming Workshops</a:t>
            </a:r>
          </a:p>
        </p:txBody>
      </p:sp>
      <p:sp>
        <p:nvSpPr>
          <p:cNvPr id="4" name="Slide Number Placeholder 3">
            <a:extLst>
              <a:ext uri="{FF2B5EF4-FFF2-40B4-BE49-F238E27FC236}">
                <a16:creationId xmlns:a16="http://schemas.microsoft.com/office/drawing/2014/main" id="{87A68F20-8097-2943-ACD3-E6B749D0C6E0}"/>
              </a:ext>
            </a:extLst>
          </p:cNvPr>
          <p:cNvSpPr>
            <a:spLocks noGrp="1"/>
          </p:cNvSpPr>
          <p:nvPr>
            <p:ph type="sldNum" sz="quarter" idx="13"/>
          </p:nvPr>
        </p:nvSpPr>
        <p:spPr/>
        <p:txBody>
          <a:bodyPr/>
          <a:lstStyle/>
          <a:p>
            <a:fld id="{F5936FD3-174D-8740-A172-B7093C3E1B2E}" type="slidenum">
              <a:rPr lang="en-US" smtClean="0"/>
              <a:t>60</a:t>
            </a:fld>
            <a:endParaRPr lang="en-US"/>
          </a:p>
        </p:txBody>
      </p:sp>
    </p:spTree>
    <p:extLst>
      <p:ext uri="{BB962C8B-B14F-4D97-AF65-F5344CB8AC3E}">
        <p14:creationId xmlns:p14="http://schemas.microsoft.com/office/powerpoint/2010/main" val="3575001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16A7C9-FECC-054F-A7D3-54B88BC1EE84}"/>
              </a:ext>
            </a:extLst>
          </p:cNvPr>
          <p:cNvSpPr>
            <a:spLocks noGrp="1"/>
          </p:cNvSpPr>
          <p:nvPr>
            <p:ph type="ctr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DDC62655-9599-034B-94EB-4A777E058D76}"/>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61</a:t>
            </a:fld>
            <a:endParaRPr lang="en-US"/>
          </a:p>
        </p:txBody>
      </p:sp>
    </p:spTree>
    <p:extLst>
      <p:ext uri="{BB962C8B-B14F-4D97-AF65-F5344CB8AC3E}">
        <p14:creationId xmlns:p14="http://schemas.microsoft.com/office/powerpoint/2010/main" val="2201304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499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305AB-92E0-B941-8E0C-916EBE95C501}"/>
              </a:ext>
            </a:extLst>
          </p:cNvPr>
          <p:cNvSpPr>
            <a:spLocks noGrp="1"/>
          </p:cNvSpPr>
          <p:nvPr>
            <p:ph type="body" sz="quarter" idx="10"/>
          </p:nvPr>
        </p:nvSpPr>
        <p:spPr>
          <a:xfrm>
            <a:off x="838200" y="1876483"/>
            <a:ext cx="10515600" cy="4315027"/>
          </a:xfrm>
        </p:spPr>
        <p:txBody>
          <a:bodyPr/>
          <a:lstStyle/>
          <a:p>
            <a:r>
              <a:rPr lang="en-US" dirty="0"/>
              <a:t>Small dataset with 100k reads (for practice only).</a:t>
            </a:r>
          </a:p>
          <a:p>
            <a:pPr lvl="1"/>
            <a:r>
              <a:rPr lang="en-US" dirty="0"/>
              <a:t>FASTQ to tallying counts.</a:t>
            </a:r>
          </a:p>
          <a:p>
            <a:pPr lvl="1"/>
            <a:endParaRPr lang="en-US" dirty="0"/>
          </a:p>
          <a:p>
            <a:r>
              <a:rPr lang="en-US" dirty="0"/>
              <a:t>Real counts data (GSE49712).</a:t>
            </a:r>
          </a:p>
          <a:p>
            <a:pPr lvl="1"/>
            <a:r>
              <a:rPr lang="en-US" dirty="0"/>
              <a:t>Use this for DGE analysis.</a:t>
            </a:r>
          </a:p>
          <a:p>
            <a:pPr lvl="1"/>
            <a:r>
              <a:rPr lang="en-US" dirty="0"/>
              <a:t>5 replicates of two groups.</a:t>
            </a:r>
          </a:p>
          <a:p>
            <a:pPr lvl="1"/>
            <a:r>
              <a:rPr lang="en-US" dirty="0"/>
              <a:t>Group A: </a:t>
            </a:r>
            <a:r>
              <a:rPr lang="en-US" dirty="0" err="1"/>
              <a:t>Strategene</a:t>
            </a:r>
            <a:r>
              <a:rPr lang="en-US" dirty="0"/>
              <a:t> Universal Human Reference RNA</a:t>
            </a:r>
          </a:p>
          <a:p>
            <a:pPr lvl="1"/>
            <a:r>
              <a:rPr lang="en-US" dirty="0"/>
              <a:t>Group B: </a:t>
            </a:r>
            <a:r>
              <a:rPr lang="en-US" dirty="0" err="1"/>
              <a:t>Ambion</a:t>
            </a:r>
            <a:r>
              <a:rPr lang="en-US" dirty="0"/>
              <a:t> Human Brain Reference RNA</a:t>
            </a:r>
          </a:p>
          <a:p>
            <a:pPr lvl="1"/>
            <a:endParaRPr lang="en-US" dirty="0"/>
          </a:p>
          <a:p>
            <a:endParaRPr lang="en-US" dirty="0"/>
          </a:p>
        </p:txBody>
      </p:sp>
      <p:sp>
        <p:nvSpPr>
          <p:cNvPr id="3" name="Title 2">
            <a:extLst>
              <a:ext uri="{FF2B5EF4-FFF2-40B4-BE49-F238E27FC236}">
                <a16:creationId xmlns:a16="http://schemas.microsoft.com/office/drawing/2014/main" id="{6EA1B784-DF67-534F-82F2-57A72CE8B3D7}"/>
              </a:ext>
            </a:extLst>
          </p:cNvPr>
          <p:cNvSpPr>
            <a:spLocks noGrp="1"/>
          </p:cNvSpPr>
          <p:nvPr>
            <p:ph type="title"/>
          </p:nvPr>
        </p:nvSpPr>
        <p:spPr/>
        <p:txBody>
          <a:bodyPr/>
          <a:lstStyle/>
          <a:p>
            <a:r>
              <a:rPr lang="en-US" dirty="0"/>
              <a:t>Dataset</a:t>
            </a:r>
          </a:p>
        </p:txBody>
      </p:sp>
      <p:sp>
        <p:nvSpPr>
          <p:cNvPr id="4" name="Slide Number Placeholder 3">
            <a:extLst>
              <a:ext uri="{FF2B5EF4-FFF2-40B4-BE49-F238E27FC236}">
                <a16:creationId xmlns:a16="http://schemas.microsoft.com/office/drawing/2014/main" id="{4BC8F706-09ED-5E4E-9EBA-358851DBA10E}"/>
              </a:ext>
            </a:extLst>
          </p:cNvPr>
          <p:cNvSpPr>
            <a:spLocks noGrp="1"/>
          </p:cNvSpPr>
          <p:nvPr>
            <p:ph type="sldNum" sz="quarter" idx="13"/>
          </p:nvPr>
        </p:nvSpPr>
        <p:spPr/>
        <p:txBody>
          <a:bodyPr/>
          <a:lstStyle/>
          <a:p>
            <a:fld id="{F5936FD3-174D-8740-A172-B7093C3E1B2E}" type="slidenum">
              <a:rPr lang="en-US" smtClean="0"/>
              <a:t>7</a:t>
            </a:fld>
            <a:endParaRPr lang="en-US"/>
          </a:p>
        </p:txBody>
      </p:sp>
    </p:spTree>
    <p:extLst>
      <p:ext uri="{BB962C8B-B14F-4D97-AF65-F5344CB8AC3E}">
        <p14:creationId xmlns:p14="http://schemas.microsoft.com/office/powerpoint/2010/main" val="9406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004978-87EF-284F-B5ED-8B34B5364728}"/>
              </a:ext>
            </a:extLst>
          </p:cNvPr>
          <p:cNvSpPr>
            <a:spLocks noGrp="1"/>
          </p:cNvSpPr>
          <p:nvPr>
            <p:ph type="title"/>
          </p:nvPr>
        </p:nvSpPr>
        <p:spPr/>
        <p:txBody>
          <a:bodyPr>
            <a:normAutofit/>
          </a:bodyPr>
          <a:lstStyle/>
          <a:p>
            <a:r>
              <a:rPr lang="en-US" sz="3200" dirty="0"/>
              <a:t>Sequencing centers provide FASTQ files. (~15 min)</a:t>
            </a:r>
          </a:p>
        </p:txBody>
      </p:sp>
      <p:sp>
        <p:nvSpPr>
          <p:cNvPr id="7" name="Text Placeholder 6">
            <a:extLst>
              <a:ext uri="{FF2B5EF4-FFF2-40B4-BE49-F238E27FC236}">
                <a16:creationId xmlns:a16="http://schemas.microsoft.com/office/drawing/2014/main" id="{4D5AA021-B9F5-BB43-89CE-096866CD58D8}"/>
              </a:ext>
            </a:extLst>
          </p:cNvPr>
          <p:cNvSpPr>
            <a:spLocks noGrp="1"/>
          </p:cNvSpPr>
          <p:nvPr>
            <p:ph type="body" idx="1"/>
          </p:nvPr>
        </p:nvSpPr>
        <p:spPr/>
        <p:txBody>
          <a:bodyPr>
            <a:normAutofit/>
          </a:bodyPr>
          <a:lstStyle/>
          <a:p>
            <a:r>
              <a:rPr lang="en-US" sz="2400" dirty="0"/>
              <a:t>Section goal: Understanding origin and contents of FASTQ file type. </a:t>
            </a:r>
          </a:p>
        </p:txBody>
      </p:sp>
      <p:sp>
        <p:nvSpPr>
          <p:cNvPr id="4" name="Slide Number Placeholder 3">
            <a:extLst>
              <a:ext uri="{FF2B5EF4-FFF2-40B4-BE49-F238E27FC236}">
                <a16:creationId xmlns:a16="http://schemas.microsoft.com/office/drawing/2014/main" id="{A41E8AF4-9B3C-1649-B325-C53D1012BE8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8</a:t>
            </a:fld>
            <a:endParaRPr lang="en-US"/>
          </a:p>
        </p:txBody>
      </p:sp>
    </p:spTree>
    <p:extLst>
      <p:ext uri="{BB962C8B-B14F-4D97-AF65-F5344CB8AC3E}">
        <p14:creationId xmlns:p14="http://schemas.microsoft.com/office/powerpoint/2010/main" val="1834708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2FFC4-E18E-5340-8F18-72B59681E378}"/>
              </a:ext>
            </a:extLst>
          </p:cNvPr>
          <p:cNvSpPr>
            <a:spLocks noGrp="1"/>
          </p:cNvSpPr>
          <p:nvPr>
            <p:ph type="title"/>
          </p:nvPr>
        </p:nvSpPr>
        <p:spPr/>
        <p:txBody>
          <a:bodyPr/>
          <a:lstStyle/>
          <a:p>
            <a:r>
              <a:rPr lang="en-US" dirty="0"/>
              <a:t>cDNA library is applied to a flow cell.</a:t>
            </a:r>
          </a:p>
        </p:txBody>
      </p:sp>
      <p:sp>
        <p:nvSpPr>
          <p:cNvPr id="4" name="Slide Number Placeholder 3">
            <a:extLst>
              <a:ext uri="{FF2B5EF4-FFF2-40B4-BE49-F238E27FC236}">
                <a16:creationId xmlns:a16="http://schemas.microsoft.com/office/drawing/2014/main" id="{B6E8988D-60AC-A744-9303-E1AACF02ACB8}"/>
              </a:ext>
            </a:extLst>
          </p:cNvPr>
          <p:cNvSpPr>
            <a:spLocks noGrp="1"/>
          </p:cNvSpPr>
          <p:nvPr>
            <p:ph type="sldNum" sz="quarter" idx="13"/>
          </p:nvPr>
        </p:nvSpPr>
        <p:spPr/>
        <p:txBody>
          <a:bodyPr/>
          <a:lstStyle/>
          <a:p>
            <a:fld id="{F5936FD3-174D-8740-A172-B7093C3E1B2E}" type="slidenum">
              <a:rPr lang="en-US" smtClean="0"/>
              <a:t>9</a:t>
            </a:fld>
            <a:endParaRPr lang="en-US"/>
          </a:p>
        </p:txBody>
      </p:sp>
      <p:grpSp>
        <p:nvGrpSpPr>
          <p:cNvPr id="13" name="Group 12">
            <a:extLst>
              <a:ext uri="{FF2B5EF4-FFF2-40B4-BE49-F238E27FC236}">
                <a16:creationId xmlns:a16="http://schemas.microsoft.com/office/drawing/2014/main" id="{81E084B4-0534-B047-B5FE-632E8232C539}"/>
              </a:ext>
            </a:extLst>
          </p:cNvPr>
          <p:cNvGrpSpPr/>
          <p:nvPr/>
        </p:nvGrpSpPr>
        <p:grpSpPr>
          <a:xfrm>
            <a:off x="2557821" y="1940560"/>
            <a:ext cx="5822819" cy="4780915"/>
            <a:chOff x="2557821" y="1940560"/>
            <a:chExt cx="5822819" cy="4780915"/>
          </a:xfrm>
        </p:grpSpPr>
        <p:pic>
          <p:nvPicPr>
            <p:cNvPr id="8" name="Picture 7">
              <a:extLst>
                <a:ext uri="{FF2B5EF4-FFF2-40B4-BE49-F238E27FC236}">
                  <a16:creationId xmlns:a16="http://schemas.microsoft.com/office/drawing/2014/main" id="{BD124469-F323-6A43-94FE-A00073219F96}"/>
                </a:ext>
              </a:extLst>
            </p:cNvPr>
            <p:cNvPicPr>
              <a:picLocks noChangeAspect="1"/>
            </p:cNvPicPr>
            <p:nvPr/>
          </p:nvPicPr>
          <p:blipFill>
            <a:blip r:embed="rId3"/>
            <a:stretch>
              <a:fillRect/>
            </a:stretch>
          </p:blipFill>
          <p:spPr>
            <a:xfrm>
              <a:off x="3332390" y="1940560"/>
              <a:ext cx="5048250" cy="2611120"/>
            </a:xfrm>
            <a:prstGeom prst="rect">
              <a:avLst/>
            </a:prstGeom>
          </p:spPr>
        </p:pic>
        <p:grpSp>
          <p:nvGrpSpPr>
            <p:cNvPr id="10" name="Group 9">
              <a:extLst>
                <a:ext uri="{FF2B5EF4-FFF2-40B4-BE49-F238E27FC236}">
                  <a16:creationId xmlns:a16="http://schemas.microsoft.com/office/drawing/2014/main" id="{C63C2EB9-A3C8-B74C-9BF6-F8F5FE6946B3}"/>
                </a:ext>
              </a:extLst>
            </p:cNvPr>
            <p:cNvGrpSpPr/>
            <p:nvPr/>
          </p:nvGrpSpPr>
          <p:grpSpPr>
            <a:xfrm>
              <a:off x="2557821" y="5443855"/>
              <a:ext cx="4364990" cy="1277620"/>
              <a:chOff x="838200" y="5443855"/>
              <a:chExt cx="4364990" cy="1277620"/>
            </a:xfrm>
          </p:grpSpPr>
          <p:pic>
            <p:nvPicPr>
              <p:cNvPr id="7" name="Picture 6">
                <a:extLst>
                  <a:ext uri="{FF2B5EF4-FFF2-40B4-BE49-F238E27FC236}">
                    <a16:creationId xmlns:a16="http://schemas.microsoft.com/office/drawing/2014/main" id="{0900A345-6F07-DB4D-BAFC-30DFF8E1339C}"/>
                  </a:ext>
                </a:extLst>
              </p:cNvPr>
              <p:cNvPicPr>
                <a:picLocks noChangeAspect="1"/>
              </p:cNvPicPr>
              <p:nvPr/>
            </p:nvPicPr>
            <p:blipFill>
              <a:blip r:embed="rId4"/>
              <a:stretch>
                <a:fillRect/>
              </a:stretch>
            </p:blipFill>
            <p:spPr>
              <a:xfrm>
                <a:off x="838200" y="5443855"/>
                <a:ext cx="4364990" cy="1277620"/>
              </a:xfrm>
              <a:prstGeom prst="rect">
                <a:avLst/>
              </a:prstGeom>
            </p:spPr>
          </p:pic>
          <p:sp>
            <p:nvSpPr>
              <p:cNvPr id="9" name="TextBox 8">
                <a:extLst>
                  <a:ext uri="{FF2B5EF4-FFF2-40B4-BE49-F238E27FC236}">
                    <a16:creationId xmlns:a16="http://schemas.microsoft.com/office/drawing/2014/main" id="{CFC323A8-6833-A747-9BBE-A1D99F9A441B}"/>
                  </a:ext>
                </a:extLst>
              </p:cNvPr>
              <p:cNvSpPr txBox="1"/>
              <p:nvPr/>
            </p:nvSpPr>
            <p:spPr>
              <a:xfrm>
                <a:off x="944880" y="6082665"/>
                <a:ext cx="1249680" cy="638810"/>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grpSp>
        <p:pic>
          <p:nvPicPr>
            <p:cNvPr id="11" name="Picture 10">
              <a:extLst>
                <a:ext uri="{FF2B5EF4-FFF2-40B4-BE49-F238E27FC236}">
                  <a16:creationId xmlns:a16="http://schemas.microsoft.com/office/drawing/2014/main" id="{3932F122-77DF-7043-BFEB-D1994CA341DD}"/>
                </a:ext>
              </a:extLst>
            </p:cNvPr>
            <p:cNvPicPr>
              <a:picLocks noChangeAspect="1"/>
            </p:cNvPicPr>
            <p:nvPr/>
          </p:nvPicPr>
          <p:blipFill>
            <a:blip r:embed="rId5"/>
            <a:stretch>
              <a:fillRect/>
            </a:stretch>
          </p:blipFill>
          <p:spPr>
            <a:xfrm>
              <a:off x="4640623" y="4701592"/>
              <a:ext cx="614680" cy="592351"/>
            </a:xfrm>
            <a:prstGeom prst="rect">
              <a:avLst/>
            </a:prstGeom>
          </p:spPr>
        </p:pic>
      </p:grpSp>
      <p:sp>
        <p:nvSpPr>
          <p:cNvPr id="12" name="Footer Placeholder 11">
            <a:extLst>
              <a:ext uri="{FF2B5EF4-FFF2-40B4-BE49-F238E27FC236}">
                <a16:creationId xmlns:a16="http://schemas.microsoft.com/office/drawing/2014/main" id="{CA209958-C2B5-AA46-9E6F-25CAEF2C18F6}"/>
              </a:ext>
            </a:extLst>
          </p:cNvPr>
          <p:cNvSpPr>
            <a:spLocks noGrp="1"/>
          </p:cNvSpPr>
          <p:nvPr>
            <p:ph type="ftr" sz="quarter" idx="12"/>
          </p:nvPr>
        </p:nvSpPr>
        <p:spPr>
          <a:xfrm>
            <a:off x="4038600" y="6555422"/>
            <a:ext cx="4572000" cy="365125"/>
          </a:xfrm>
        </p:spPr>
        <p:txBody>
          <a:bodyPr/>
          <a:lstStyle/>
          <a:p>
            <a:r>
              <a:rPr lang="en-US"/>
              <a:t>Image adapted from a blog by Stuart M. Brown (link in description).</a:t>
            </a:r>
            <a:endParaRPr lang="en-US" dirty="0"/>
          </a:p>
        </p:txBody>
      </p:sp>
    </p:spTree>
    <p:extLst>
      <p:ext uri="{BB962C8B-B14F-4D97-AF65-F5344CB8AC3E}">
        <p14:creationId xmlns:p14="http://schemas.microsoft.com/office/powerpoint/2010/main" val="3828381670"/>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1" id="{8E98C8A2-04CE-5448-A844-1FBCD62062D2}" vid="{B97E5060-EA03-C84A-ACED-C88D8E3AE7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17685</TotalTime>
  <Words>3678</Words>
  <Application>Microsoft Macintosh PowerPoint</Application>
  <PresentationFormat>Widescreen</PresentationFormat>
  <Paragraphs>602</Paragraphs>
  <Slides>63</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Helvetica</vt:lpstr>
      <vt:lpstr>Mangal</vt:lpstr>
      <vt:lpstr>Times New Roman</vt:lpstr>
      <vt:lpstr>Zapf Dingbats</vt:lpstr>
      <vt:lpstr>Office Theme</vt:lpstr>
      <vt:lpstr>Introduction to RNA-seq data analysis</vt:lpstr>
      <vt:lpstr>Overall goals</vt:lpstr>
      <vt:lpstr>Contents</vt:lpstr>
      <vt:lpstr>Typical protocol</vt:lpstr>
      <vt:lpstr>PowerPoint Presentation</vt:lpstr>
      <vt:lpstr>Experiment design influences data analysis. (should be planned to address relevant questions)</vt:lpstr>
      <vt:lpstr>Dataset</vt:lpstr>
      <vt:lpstr>Sequencing centers provide FASTQ files. (~15 min)</vt:lpstr>
      <vt:lpstr>cDNA library is applied to a flow cell.</vt:lpstr>
      <vt:lpstr>Flow cells are organized in lanes, columns and tiles.</vt:lpstr>
      <vt:lpstr>DNA fragments immobilized on flow cell &amp; amplified into clonal clusters.</vt:lpstr>
      <vt:lpstr>Sequencing by Synthesis</vt:lpstr>
      <vt:lpstr>Strong signal from monoclonal clusters.</vt:lpstr>
      <vt:lpstr>FASTQ files contain detailed information about each read.</vt:lpstr>
      <vt:lpstr>Base calling may not be accurate. Various possible causes: Example </vt:lpstr>
      <vt:lpstr>Base calling may not be accurate. Various possible causes: Example </vt:lpstr>
      <vt:lpstr>Base calling may not be accurate. Possible causes</vt:lpstr>
      <vt:lpstr>Example FASTQ file with one read only.</vt:lpstr>
      <vt:lpstr>Four lines per read:  1. Read ID, 2. Sequence, 3. Space for optional info, 4. Quality. </vt:lpstr>
      <vt:lpstr>Quality is encoded as symbols. </vt:lpstr>
      <vt:lpstr>Adapters, primers, contaminants, target sequences, etc. represented in FASTQ files.</vt:lpstr>
      <vt:lpstr>Length of insert &lt; Length of reads ordered =&gt; Adapters included in reads.</vt:lpstr>
      <vt:lpstr>Naming conventions for fastq files.</vt:lpstr>
      <vt:lpstr>Quality control of sequencing files. (~ 30 mins)</vt:lpstr>
      <vt:lpstr>FastQC: Tool for quality control of sequencing data</vt:lpstr>
      <vt:lpstr>Galaxy: Open source, web-based platform that integrates many tools.</vt:lpstr>
      <vt:lpstr>What if QC gives warn/fail flag?</vt:lpstr>
      <vt:lpstr>Examples of FastQC reports</vt:lpstr>
      <vt:lpstr>PowerPoint Presentation</vt:lpstr>
      <vt:lpstr>Cleaning up contaminants (20 mins)</vt:lpstr>
      <vt:lpstr>cutadapt removes adapters.</vt:lpstr>
      <vt:lpstr>Alternative approach: Trimmomatic</vt:lpstr>
      <vt:lpstr>What else to clean?</vt:lpstr>
      <vt:lpstr>Redo QC to ensure satisfactory quality.</vt:lpstr>
      <vt:lpstr>PowerPoint Presentation</vt:lpstr>
      <vt:lpstr>Mapping reads (20 mins)</vt:lpstr>
      <vt:lpstr>Mapping := Aligning reads to regions of reference DNA.</vt:lpstr>
      <vt:lpstr>Inputs needed.</vt:lpstr>
      <vt:lpstr>Indexing reference sequence speeds up mapping.</vt:lpstr>
      <vt:lpstr>Output =&gt;  1. Alignments in SAM format, 2. Summary of mapping statistics. </vt:lpstr>
      <vt:lpstr>Binary Alignment/Map (BAM) format</vt:lpstr>
      <vt:lpstr>Sequence Alignment/Map (SAM) format</vt:lpstr>
      <vt:lpstr>11 fields for each alignment (per row).</vt:lpstr>
      <vt:lpstr>Alternatives</vt:lpstr>
      <vt:lpstr>Online resources for sequencing data analysis</vt:lpstr>
      <vt:lpstr>Tools to manipulate files are available.</vt:lpstr>
      <vt:lpstr>PowerPoint Presentation</vt:lpstr>
      <vt:lpstr>Tally counts (~15 mins)</vt:lpstr>
      <vt:lpstr>How many reads overlap annotated regions?</vt:lpstr>
      <vt:lpstr>PowerPoint Presentation</vt:lpstr>
      <vt:lpstr>Downstream analysis (~15 mins)</vt:lpstr>
      <vt:lpstr>Gene-wise counts should be normalized before comparing between samples.</vt:lpstr>
      <vt:lpstr>Counts may differ due to inherent noisiness of biological systems.</vt:lpstr>
      <vt:lpstr>PowerPoint Presentation</vt:lpstr>
      <vt:lpstr>Your feedback is important to us!</vt:lpstr>
      <vt:lpstr>Conclusions (~5 min)</vt:lpstr>
      <vt:lpstr>Topics covered</vt:lpstr>
      <vt:lpstr>Additional information: Sources of data</vt:lpstr>
      <vt:lpstr>More tools</vt:lpstr>
      <vt:lpstr>Upcoming Workshops</vt:lpstr>
      <vt:lpstr>Thank you!</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672</cp:revision>
  <cp:lastPrinted>2018-09-20T23:56:57Z</cp:lastPrinted>
  <dcterms:created xsi:type="dcterms:W3CDTF">2019-03-13T22:03:44Z</dcterms:created>
  <dcterms:modified xsi:type="dcterms:W3CDTF">2020-03-21T00:09:29Z</dcterms:modified>
</cp:coreProperties>
</file>